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xxx\Documents\industry%20watch\presentations&amp;conference\balrec2010\Housing%20in%20the%20long%20term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xxx\Documents\industry%20watch\presentations&amp;conference\balrec2010\Housing%20in%20the%20long%20term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xxx\Documents\industry%20watch\presentations&amp;conference\balrec2010\Housing%20in%20the%20long%20term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xxx\Documents\industry%20watch\presentations&amp;conference\balrec2010\Housing%20in%20the%20long%20term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xxx\Documents\industry%20watch\presentations&amp;conference\balrec2010\Housing%20in%20the%20long%20term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xxx\Documents\industry%20watch\presentations&amp;conference\balrec2010\Housing%20in%20the%20long%20term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xxx\Documents\industry%20watch\presentations&amp;conference\balrec2010\Housing%20in%20the%20long%20term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plotArea>
      <c:layout/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EU 27</c:v>
                </c:pt>
              </c:strCache>
            </c:strRef>
          </c:tx>
          <c:marker>
            <c:symbol val="none"/>
          </c:marker>
          <c:cat>
            <c:strRef>
              <c:f>Sheet1!$B$1:$J$1</c:f>
              <c:strCache>
                <c:ptCount val="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2007*</c:v>
                </c:pt>
                <c:pt idx="8">
                  <c:v>2008*</c:v>
                </c:pt>
              </c:strCache>
            </c:strRef>
          </c:cat>
          <c:val>
            <c:numRef>
              <c:f>Sheet1!$B$2:$J$2</c:f>
              <c:numCache>
                <c:formatCode>0.0</c:formatCode>
                <c:ptCount val="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Bulgaria</c:v>
                </c:pt>
              </c:strCache>
            </c:strRef>
          </c:tx>
          <c:dLbls>
            <c:dLblPos val="t"/>
            <c:showVal val="1"/>
          </c:dLbls>
          <c:cat>
            <c:strRef>
              <c:f>Sheet1!$B$1:$J$1</c:f>
              <c:strCache>
                <c:ptCount val="9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2007*</c:v>
                </c:pt>
                <c:pt idx="8">
                  <c:v>2008*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31.8</c:v>
                </c:pt>
                <c:pt idx="1">
                  <c:v>33.4</c:v>
                </c:pt>
                <c:pt idx="2">
                  <c:v>33.4</c:v>
                </c:pt>
                <c:pt idx="3">
                  <c:v>33.800000000000011</c:v>
                </c:pt>
                <c:pt idx="4">
                  <c:v>35.1</c:v>
                </c:pt>
                <c:pt idx="5">
                  <c:v>36.6</c:v>
                </c:pt>
                <c:pt idx="6">
                  <c:v>38.1</c:v>
                </c:pt>
                <c:pt idx="7">
                  <c:v>40.300000000000011</c:v>
                </c:pt>
                <c:pt idx="8">
                  <c:v>43.3</c:v>
                </c:pt>
              </c:numCache>
            </c:numRef>
          </c:val>
        </c:ser>
        <c:marker val="1"/>
        <c:axId val="58459264"/>
        <c:axId val="58460800"/>
      </c:lineChart>
      <c:catAx>
        <c:axId val="58459264"/>
        <c:scaling>
          <c:orientation val="minMax"/>
        </c:scaling>
        <c:axPos val="b"/>
        <c:tickLblPos val="nextTo"/>
        <c:crossAx val="58460800"/>
        <c:crosses val="autoZero"/>
        <c:auto val="1"/>
        <c:lblAlgn val="ctr"/>
        <c:lblOffset val="100"/>
      </c:catAx>
      <c:valAx>
        <c:axId val="58460800"/>
        <c:scaling>
          <c:orientation val="minMax"/>
        </c:scaling>
        <c:axPos val="l"/>
        <c:majorGridlines/>
        <c:numFmt formatCode="0.0" sourceLinked="1"/>
        <c:tickLblPos val="nextTo"/>
        <c:crossAx val="5845926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400" baseline="0"/>
      </a:pPr>
      <a:endParaRPr lang="bg-BG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autoTitleDeleted val="1"/>
    <c:plotArea>
      <c:layout>
        <c:manualLayout>
          <c:layoutTarget val="inner"/>
          <c:xMode val="edge"/>
          <c:yMode val="edge"/>
          <c:x val="9.9911304858761513E-2"/>
          <c:y val="8.5753463679194605E-2"/>
          <c:w val="0.8774072821999146"/>
          <c:h val="0.89734199779506019"/>
        </c:manualLayout>
      </c:layout>
      <c:bubbleChart>
        <c:ser>
          <c:idx val="0"/>
          <c:order val="0"/>
          <c:tx>
            <c:strRef>
              <c:f>'Empl &amp; growth'!$A$3</c:f>
              <c:strCache>
                <c:ptCount val="1"/>
                <c:pt idx="0">
                  <c:v>Public sector</c:v>
                </c:pt>
              </c:strCache>
            </c:strRef>
          </c:tx>
          <c:dLbls>
            <c:dLbl>
              <c:idx val="0"/>
              <c:layout>
                <c:manualLayout>
                  <c:x val="-8.8705886954636395E-2"/>
                  <c:y val="-2.0863310652560075E-3"/>
                </c:manualLayout>
              </c:layout>
              <c:showSerName val="1"/>
            </c:dLbl>
            <c:showSerName val="1"/>
          </c:dLbls>
          <c:xVal>
            <c:numRef>
              <c:f>'Empl &amp; growth'!$B$3</c:f>
              <c:numCache>
                <c:formatCode>0.0</c:formatCode>
                <c:ptCount val="1"/>
                <c:pt idx="0">
                  <c:v>1.9192390460008397</c:v>
                </c:pt>
              </c:numCache>
            </c:numRef>
          </c:xVal>
          <c:yVal>
            <c:numRef>
              <c:f>'Empl &amp; growth'!$C$3</c:f>
              <c:numCache>
                <c:formatCode>0.0</c:formatCode>
                <c:ptCount val="1"/>
                <c:pt idx="0">
                  <c:v>1.1413510799971203</c:v>
                </c:pt>
              </c:numCache>
            </c:numRef>
          </c:yVal>
          <c:bubbleSize>
            <c:numRef>
              <c:f>'Empl &amp; growth'!$B$3</c:f>
              <c:numCache>
                <c:formatCode>0.0</c:formatCode>
                <c:ptCount val="1"/>
                <c:pt idx="0">
                  <c:v>1.9192390460008397</c:v>
                </c:pt>
              </c:numCache>
            </c:numRef>
          </c:bubbleSize>
        </c:ser>
        <c:ser>
          <c:idx val="1"/>
          <c:order val="1"/>
          <c:tx>
            <c:strRef>
              <c:f>'Empl &amp; growth'!$A$5</c:f>
              <c:strCache>
                <c:ptCount val="1"/>
                <c:pt idx="0">
                  <c:v>Trade</c:v>
                </c:pt>
              </c:strCache>
            </c:strRef>
          </c:tx>
          <c:spPr>
            <a:ln w="25400">
              <a:noFill/>
            </a:ln>
          </c:spPr>
          <c:dLbls>
            <c:dLbl>
              <c:idx val="0"/>
              <c:layout>
                <c:manualLayout>
                  <c:x val="-7.5058827423153673E-2"/>
                  <c:y val="-6.2589931957680181E-3"/>
                </c:manualLayout>
              </c:layout>
              <c:showSerName val="1"/>
            </c:dLbl>
            <c:showSerName val="1"/>
          </c:dLbls>
          <c:xVal>
            <c:numRef>
              <c:f>'Empl &amp; growth'!$B$5</c:f>
              <c:numCache>
                <c:formatCode>0.0</c:formatCode>
                <c:ptCount val="1"/>
                <c:pt idx="0">
                  <c:v>4.4903694138723029</c:v>
                </c:pt>
              </c:numCache>
            </c:numRef>
          </c:xVal>
          <c:yVal>
            <c:numRef>
              <c:f>'Empl &amp; growth'!$C$5</c:f>
              <c:numCache>
                <c:formatCode>0.0</c:formatCode>
                <c:ptCount val="1"/>
                <c:pt idx="0">
                  <c:v>3.6156431932955444</c:v>
                </c:pt>
              </c:numCache>
            </c:numRef>
          </c:yVal>
          <c:bubbleSize>
            <c:numRef>
              <c:f>'Empl &amp; growth'!$B$5</c:f>
              <c:numCache>
                <c:formatCode>0.0</c:formatCode>
                <c:ptCount val="1"/>
                <c:pt idx="0">
                  <c:v>4.4903694138723029</c:v>
                </c:pt>
              </c:numCache>
            </c:numRef>
          </c:bubbleSize>
        </c:ser>
        <c:ser>
          <c:idx val="2"/>
          <c:order val="2"/>
          <c:tx>
            <c:strRef>
              <c:f>'Empl &amp; growth'!$A$7</c:f>
              <c:strCache>
                <c:ptCount val="1"/>
                <c:pt idx="0">
                  <c:v>Finance</c:v>
                </c:pt>
              </c:strCache>
            </c:strRef>
          </c:tx>
          <c:spPr>
            <a:ln w="25400">
              <a:noFill/>
            </a:ln>
          </c:spPr>
          <c:dLbls>
            <c:dLbl>
              <c:idx val="0"/>
              <c:layout>
                <c:manualLayout>
                  <c:x val="-0.10644706434556331"/>
                  <c:y val="1.0431655326280001E-2"/>
                </c:manualLayout>
              </c:layout>
              <c:showSerName val="1"/>
            </c:dLbl>
            <c:showSerName val="1"/>
          </c:dLbls>
          <c:xVal>
            <c:numRef>
              <c:f>'Empl &amp; growth'!$B$7</c:f>
              <c:numCache>
                <c:formatCode>0.0</c:formatCode>
                <c:ptCount val="1"/>
                <c:pt idx="0">
                  <c:v>9.050460972987624</c:v>
                </c:pt>
              </c:numCache>
            </c:numRef>
          </c:xVal>
          <c:yVal>
            <c:numRef>
              <c:f>'Empl &amp; growth'!$C$7</c:f>
              <c:numCache>
                <c:formatCode>0.0</c:formatCode>
                <c:ptCount val="1"/>
                <c:pt idx="0">
                  <c:v>6.7145789168278203</c:v>
                </c:pt>
              </c:numCache>
            </c:numRef>
          </c:yVal>
          <c:bubbleSize>
            <c:numRef>
              <c:f>'Empl &amp; growth'!$B$7</c:f>
              <c:numCache>
                <c:formatCode>0.0</c:formatCode>
                <c:ptCount val="1"/>
                <c:pt idx="0">
                  <c:v>9.050460972987624</c:v>
                </c:pt>
              </c:numCache>
            </c:numRef>
          </c:bubbleSize>
        </c:ser>
        <c:ser>
          <c:idx val="3"/>
          <c:order val="3"/>
          <c:tx>
            <c:strRef>
              <c:f>'Empl &amp; growth'!$A$2</c:f>
              <c:strCache>
                <c:ptCount val="1"/>
                <c:pt idx="0">
                  <c:v>Agriculture</c:v>
                </c:pt>
              </c:strCache>
            </c:strRef>
          </c:tx>
          <c:spPr>
            <a:ln w="25400">
              <a:noFill/>
            </a:ln>
          </c:spPr>
          <c:xVal>
            <c:numRef>
              <c:f>'Empl &amp; growth'!$B$2</c:f>
              <c:numCache>
                <c:formatCode>0.0</c:formatCode>
                <c:ptCount val="1"/>
                <c:pt idx="0">
                  <c:v>-1.7934764167910942</c:v>
                </c:pt>
              </c:numCache>
            </c:numRef>
          </c:xVal>
          <c:yVal>
            <c:numRef>
              <c:f>'Empl &amp; growth'!$C$2</c:f>
              <c:numCache>
                <c:formatCode>0.0</c:formatCode>
                <c:ptCount val="1"/>
                <c:pt idx="0">
                  <c:v>-0.56996608496547008</c:v>
                </c:pt>
              </c:numCache>
            </c:numRef>
          </c:yVal>
          <c:bubbleSize>
            <c:numRef>
              <c:f>'Empl &amp; growth'!$B$2</c:f>
              <c:numCache>
                <c:formatCode>0.0</c:formatCode>
                <c:ptCount val="1"/>
                <c:pt idx="0">
                  <c:v>-1.7934764167910942</c:v>
                </c:pt>
              </c:numCache>
            </c:numRef>
          </c:bubbleSize>
        </c:ser>
        <c:ser>
          <c:idx val="4"/>
          <c:order val="4"/>
          <c:tx>
            <c:strRef>
              <c:f>'Empl &amp; growth'!$A$4</c:f>
              <c:strCache>
                <c:ptCount val="1"/>
                <c:pt idx="0">
                  <c:v>Manufacturing</c:v>
                </c:pt>
              </c:strCache>
            </c:strRef>
          </c:tx>
          <c:spPr>
            <a:ln w="25400">
              <a:noFill/>
            </a:ln>
          </c:spPr>
          <c:dLbls>
            <c:dLbl>
              <c:idx val="0"/>
              <c:layout>
                <c:manualLayout>
                  <c:x val="-9.4164710767229307E-2"/>
                  <c:y val="6.2589931957680181E-3"/>
                </c:manualLayout>
              </c:layout>
              <c:showSerName val="1"/>
            </c:dLbl>
            <c:showSerName val="1"/>
          </c:dLbls>
          <c:xVal>
            <c:numRef>
              <c:f>'Empl &amp; growth'!$B$4</c:f>
              <c:numCache>
                <c:formatCode>0.0</c:formatCode>
                <c:ptCount val="1"/>
                <c:pt idx="0">
                  <c:v>3.7173549625831588</c:v>
                </c:pt>
              </c:numCache>
            </c:numRef>
          </c:xVal>
          <c:yVal>
            <c:numRef>
              <c:f>'Empl &amp; growth'!$C$4</c:f>
              <c:numCache>
                <c:formatCode>0.0</c:formatCode>
                <c:ptCount val="1"/>
                <c:pt idx="0">
                  <c:v>0.42581751851708821</c:v>
                </c:pt>
              </c:numCache>
            </c:numRef>
          </c:yVal>
          <c:bubbleSize>
            <c:numRef>
              <c:f>'Empl &amp; growth'!$B$4</c:f>
              <c:numCache>
                <c:formatCode>0.0</c:formatCode>
                <c:ptCount val="1"/>
                <c:pt idx="0">
                  <c:v>3.7173549625831588</c:v>
                </c:pt>
              </c:numCache>
            </c:numRef>
          </c:bubbleSize>
        </c:ser>
        <c:ser>
          <c:idx val="5"/>
          <c:order val="5"/>
          <c:tx>
            <c:strRef>
              <c:f>'Empl &amp; growth'!$A$6</c:f>
              <c:strCache>
                <c:ptCount val="1"/>
                <c:pt idx="0">
                  <c:v>Construction and real estate</c:v>
                </c:pt>
              </c:strCache>
            </c:strRef>
          </c:tx>
          <c:spPr>
            <a:ln w="25400">
              <a:noFill/>
            </a:ln>
          </c:spPr>
          <c:dLbls>
            <c:dLbl>
              <c:idx val="0"/>
              <c:layout>
                <c:manualLayout>
                  <c:x val="-0.22927070758606735"/>
                  <c:y val="-7.7194413692508693E-2"/>
                </c:manualLayout>
              </c:layout>
              <c:showSerName val="1"/>
            </c:dLbl>
            <c:spPr>
              <a:noFill/>
            </c:spPr>
            <c:showSerName val="1"/>
          </c:dLbls>
          <c:xVal>
            <c:numRef>
              <c:f>'Empl &amp; growth'!$B$6</c:f>
              <c:numCache>
                <c:formatCode>0.0</c:formatCode>
                <c:ptCount val="1"/>
                <c:pt idx="0">
                  <c:v>7.4712283214503561</c:v>
                </c:pt>
              </c:numCache>
            </c:numRef>
          </c:xVal>
          <c:yVal>
            <c:numRef>
              <c:f>'Empl &amp; growth'!$C$6</c:f>
              <c:numCache>
                <c:formatCode>0.0</c:formatCode>
                <c:ptCount val="1"/>
                <c:pt idx="0">
                  <c:v>8.4671530235654231</c:v>
                </c:pt>
              </c:numCache>
            </c:numRef>
          </c:yVal>
          <c:bubbleSize>
            <c:numRef>
              <c:f>'Empl &amp; growth'!$B$6</c:f>
              <c:numCache>
                <c:formatCode>0.0</c:formatCode>
                <c:ptCount val="1"/>
                <c:pt idx="0">
                  <c:v>7.4712283214503561</c:v>
                </c:pt>
              </c:numCache>
            </c:numRef>
          </c:bubbleSize>
        </c:ser>
        <c:ser>
          <c:idx val="6"/>
          <c:order val="6"/>
          <c:tx>
            <c:strRef>
              <c:f>'Empl &amp; growth'!$A$8</c:f>
              <c:strCache>
                <c:ptCount val="1"/>
                <c:pt idx="0">
                  <c:v>Total for the economy</c:v>
                </c:pt>
              </c:strCache>
            </c:strRef>
          </c:tx>
          <c:spPr>
            <a:ln w="25400">
              <a:noFill/>
            </a:ln>
          </c:spPr>
          <c:dLbls>
            <c:dLbl>
              <c:idx val="0"/>
              <c:layout>
                <c:manualLayout>
                  <c:x val="-0.10644706434556331"/>
                  <c:y val="0"/>
                </c:manualLayout>
              </c:layout>
              <c:showSerName val="1"/>
            </c:dLbl>
            <c:showSerName val="1"/>
          </c:dLbls>
          <c:xVal>
            <c:numRef>
              <c:f>'Empl &amp; growth'!$B$8</c:f>
              <c:numCache>
                <c:formatCode>0.0</c:formatCode>
                <c:ptCount val="1"/>
                <c:pt idx="0">
                  <c:v>4.3550709950561384</c:v>
                </c:pt>
              </c:numCache>
            </c:numRef>
          </c:xVal>
          <c:yVal>
            <c:numRef>
              <c:f>'Empl &amp; growth'!$C$8</c:f>
              <c:numCache>
                <c:formatCode>0.0</c:formatCode>
                <c:ptCount val="1"/>
                <c:pt idx="0">
                  <c:v>1.87185958358615</c:v>
                </c:pt>
              </c:numCache>
            </c:numRef>
          </c:yVal>
          <c:bubbleSize>
            <c:numRef>
              <c:f>'Empl &amp; growth'!$B$8</c:f>
              <c:numCache>
                <c:formatCode>0.0</c:formatCode>
                <c:ptCount val="1"/>
                <c:pt idx="0">
                  <c:v>4.3550709950561384</c:v>
                </c:pt>
              </c:numCache>
            </c:numRef>
          </c:bubbleSize>
        </c:ser>
        <c:bubbleScale val="100"/>
        <c:axId val="63977344"/>
        <c:axId val="64008192"/>
      </c:bubbleChart>
      <c:valAx>
        <c:axId val="63977344"/>
        <c:scaling>
          <c:orientation val="minMax"/>
          <c:min val="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CAGR of GVA in % (2002-2009)</a:t>
                </a:r>
              </a:p>
            </c:rich>
          </c:tx>
          <c:layout>
            <c:manualLayout>
              <c:xMode val="edge"/>
              <c:yMode val="edge"/>
              <c:x val="0.43136270510080144"/>
              <c:y val="0.92029163951288095"/>
            </c:manualLayout>
          </c:layout>
        </c:title>
        <c:numFmt formatCode="0.0" sourceLinked="1"/>
        <c:tickLblPos val="nextTo"/>
        <c:crossAx val="64008192"/>
        <c:crosses val="autoZero"/>
        <c:crossBetween val="midCat"/>
      </c:valAx>
      <c:valAx>
        <c:axId val="64008192"/>
        <c:scaling>
          <c:orientation val="minMax"/>
          <c:min val="-2"/>
        </c:scaling>
        <c:axPos val="l"/>
        <c:majorGridlines>
          <c:spPr>
            <a:ln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CAGR  of employment  in % (2002-2009)</a:t>
                </a:r>
              </a:p>
            </c:rich>
          </c:tx>
          <c:layout>
            <c:manualLayout>
              <c:xMode val="edge"/>
              <c:yMode val="edge"/>
              <c:x val="1.9368616104346922E-2"/>
              <c:y val="0.30772890378416168"/>
            </c:manualLayout>
          </c:layout>
        </c:title>
        <c:numFmt formatCode="0.0" sourceLinked="1"/>
        <c:tickLblPos val="nextTo"/>
        <c:crossAx val="63977344"/>
        <c:crosses val="autoZero"/>
        <c:crossBetween val="midCat"/>
      </c:valAx>
    </c:plotArea>
    <c:plotVisOnly val="1"/>
  </c:chart>
  <c:txPr>
    <a:bodyPr/>
    <a:lstStyle/>
    <a:p>
      <a:pPr>
        <a:defRPr sz="1400" baseline="0"/>
      </a:pPr>
      <a:endParaRPr lang="bg-BG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plotArea>
      <c:layout>
        <c:manualLayout>
          <c:layoutTarget val="inner"/>
          <c:xMode val="edge"/>
          <c:yMode val="edge"/>
          <c:x val="9.8921839314148247E-2"/>
          <c:y val="9.2012456874961915E-2"/>
          <c:w val="0.85561368032826879"/>
          <c:h val="0.71148055560834267"/>
        </c:manualLayout>
      </c:layout>
      <c:areaChart>
        <c:grouping val="standard"/>
        <c:ser>
          <c:idx val="0"/>
          <c:order val="0"/>
          <c:tx>
            <c:v>Investments</c:v>
          </c:tx>
          <c:cat>
            <c:strRef>
              <c:f>'Inv&amp;Cons'!$A$5:$A$46</c:f>
              <c:strCache>
                <c:ptCount val="42"/>
                <c:pt idx="0">
                  <c:v>1999 q4</c:v>
                </c:pt>
                <c:pt idx="1">
                  <c:v>2000 q1</c:v>
                </c:pt>
                <c:pt idx="2">
                  <c:v>2000 q2</c:v>
                </c:pt>
                <c:pt idx="3">
                  <c:v>2000 q3</c:v>
                </c:pt>
                <c:pt idx="4">
                  <c:v>2000 q4</c:v>
                </c:pt>
                <c:pt idx="5">
                  <c:v>2001 q1</c:v>
                </c:pt>
                <c:pt idx="6">
                  <c:v>2001 q2</c:v>
                </c:pt>
                <c:pt idx="7">
                  <c:v>2001 q3</c:v>
                </c:pt>
                <c:pt idx="8">
                  <c:v>2001 q4</c:v>
                </c:pt>
                <c:pt idx="9">
                  <c:v>2002 q1</c:v>
                </c:pt>
                <c:pt idx="10">
                  <c:v>2002 q2</c:v>
                </c:pt>
                <c:pt idx="11">
                  <c:v>2002 q3</c:v>
                </c:pt>
                <c:pt idx="12">
                  <c:v>2002 q4</c:v>
                </c:pt>
                <c:pt idx="13">
                  <c:v>2003 q1</c:v>
                </c:pt>
                <c:pt idx="14">
                  <c:v>2003 q2</c:v>
                </c:pt>
                <c:pt idx="15">
                  <c:v>2003 q3</c:v>
                </c:pt>
                <c:pt idx="16">
                  <c:v>2003 q4</c:v>
                </c:pt>
                <c:pt idx="17">
                  <c:v>2004 q1</c:v>
                </c:pt>
                <c:pt idx="18">
                  <c:v>2004 q2</c:v>
                </c:pt>
                <c:pt idx="19">
                  <c:v>2004 q3</c:v>
                </c:pt>
                <c:pt idx="20">
                  <c:v>2004 q4</c:v>
                </c:pt>
                <c:pt idx="21">
                  <c:v>2005 q1</c:v>
                </c:pt>
                <c:pt idx="22">
                  <c:v>2005 q2</c:v>
                </c:pt>
                <c:pt idx="23">
                  <c:v>2005 q3</c:v>
                </c:pt>
                <c:pt idx="24">
                  <c:v>2005 q4</c:v>
                </c:pt>
                <c:pt idx="25">
                  <c:v>2006 q1</c:v>
                </c:pt>
                <c:pt idx="26">
                  <c:v>2006 q2</c:v>
                </c:pt>
                <c:pt idx="27">
                  <c:v>2006 q3</c:v>
                </c:pt>
                <c:pt idx="28">
                  <c:v>2006 q4</c:v>
                </c:pt>
                <c:pt idx="29">
                  <c:v>2007 q1</c:v>
                </c:pt>
                <c:pt idx="30">
                  <c:v>2007 q2</c:v>
                </c:pt>
                <c:pt idx="31">
                  <c:v>2007 q3</c:v>
                </c:pt>
                <c:pt idx="32">
                  <c:v>2007 q4</c:v>
                </c:pt>
                <c:pt idx="33">
                  <c:v>2008 q1</c:v>
                </c:pt>
                <c:pt idx="34">
                  <c:v>2008 q2</c:v>
                </c:pt>
                <c:pt idx="35">
                  <c:v>2008 q3</c:v>
                </c:pt>
                <c:pt idx="36">
                  <c:v>2008 q4</c:v>
                </c:pt>
                <c:pt idx="37">
                  <c:v>2009 q1</c:v>
                </c:pt>
                <c:pt idx="38">
                  <c:v>2009 q2</c:v>
                </c:pt>
                <c:pt idx="39">
                  <c:v>2009 q3</c:v>
                </c:pt>
                <c:pt idx="40">
                  <c:v>2009 q4</c:v>
                </c:pt>
                <c:pt idx="41">
                  <c:v>2010 q1</c:v>
                </c:pt>
              </c:strCache>
            </c:strRef>
          </c:cat>
          <c:val>
            <c:numRef>
              <c:f>'Inv&amp;Cons'!$F$5:$F$46</c:f>
              <c:numCache>
                <c:formatCode>0</c:formatCode>
                <c:ptCount val="42"/>
                <c:pt idx="0">
                  <c:v>100</c:v>
                </c:pt>
                <c:pt idx="1">
                  <c:v>110.00360228446492</c:v>
                </c:pt>
                <c:pt idx="2">
                  <c:v>114.77147712827103</c:v>
                </c:pt>
                <c:pt idx="3">
                  <c:v>114.80272284934314</c:v>
                </c:pt>
                <c:pt idx="4">
                  <c:v>116.81747471804556</c:v>
                </c:pt>
                <c:pt idx="5">
                  <c:v>122.8785613525703</c:v>
                </c:pt>
                <c:pt idx="6">
                  <c:v>132.24438986549899</c:v>
                </c:pt>
                <c:pt idx="7">
                  <c:v>140.08167770358116</c:v>
                </c:pt>
                <c:pt idx="8">
                  <c:v>150.40195884285848</c:v>
                </c:pt>
                <c:pt idx="9">
                  <c:v>152.37291115411139</c:v>
                </c:pt>
                <c:pt idx="10">
                  <c:v>155.55475319629835</c:v>
                </c:pt>
                <c:pt idx="11">
                  <c:v>157.04996510200129</c:v>
                </c:pt>
                <c:pt idx="12">
                  <c:v>164.10338806380125</c:v>
                </c:pt>
                <c:pt idx="13">
                  <c:v>167.49722885171565</c:v>
                </c:pt>
                <c:pt idx="14">
                  <c:v>175.58420471863161</c:v>
                </c:pt>
                <c:pt idx="15">
                  <c:v>180.96855069569639</c:v>
                </c:pt>
                <c:pt idx="16">
                  <c:v>185.92920469502371</c:v>
                </c:pt>
                <c:pt idx="17">
                  <c:v>194.31911129948037</c:v>
                </c:pt>
                <c:pt idx="18">
                  <c:v>200.27907289362872</c:v>
                </c:pt>
                <c:pt idx="19">
                  <c:v>211.30678493195234</c:v>
                </c:pt>
                <c:pt idx="20">
                  <c:v>221.34185512928372</c:v>
                </c:pt>
                <c:pt idx="21">
                  <c:v>231.03999924454786</c:v>
                </c:pt>
                <c:pt idx="22">
                  <c:v>244.09679452230566</c:v>
                </c:pt>
                <c:pt idx="23">
                  <c:v>264.57107401680827</c:v>
                </c:pt>
                <c:pt idx="24">
                  <c:v>287.36353604909101</c:v>
                </c:pt>
                <c:pt idx="25">
                  <c:v>297.25601466243654</c:v>
                </c:pt>
                <c:pt idx="26">
                  <c:v>312.58172144759055</c:v>
                </c:pt>
                <c:pt idx="27">
                  <c:v>329.23755163528989</c:v>
                </c:pt>
                <c:pt idx="28">
                  <c:v>355.6512677569433</c:v>
                </c:pt>
                <c:pt idx="29">
                  <c:v>382.93883643156641</c:v>
                </c:pt>
                <c:pt idx="30">
                  <c:v>406.00298348031788</c:v>
                </c:pt>
                <c:pt idx="31">
                  <c:v>431.32482135085394</c:v>
                </c:pt>
                <c:pt idx="32">
                  <c:v>467.50525553028433</c:v>
                </c:pt>
                <c:pt idx="33">
                  <c:v>492.63539743029628</c:v>
                </c:pt>
                <c:pt idx="34">
                  <c:v>542.02299518427037</c:v>
                </c:pt>
                <c:pt idx="35">
                  <c:v>582.81354803356101</c:v>
                </c:pt>
                <c:pt idx="36">
                  <c:v>618.08024623294659</c:v>
                </c:pt>
                <c:pt idx="37">
                  <c:v>604.60481384077139</c:v>
                </c:pt>
                <c:pt idx="38">
                  <c:v>582.96811020046414</c:v>
                </c:pt>
                <c:pt idx="39">
                  <c:v>524.41565641149691</c:v>
                </c:pt>
                <c:pt idx="40">
                  <c:v>456.05044009250958</c:v>
                </c:pt>
                <c:pt idx="41">
                  <c:v>448.22762249503052</c:v>
                </c:pt>
              </c:numCache>
            </c:numRef>
          </c:val>
        </c:ser>
        <c:ser>
          <c:idx val="1"/>
          <c:order val="1"/>
          <c:tx>
            <c:v>Household consumption</c:v>
          </c:tx>
          <c:cat>
            <c:strRef>
              <c:f>'Inv&amp;Cons'!$A$5:$A$46</c:f>
              <c:strCache>
                <c:ptCount val="42"/>
                <c:pt idx="0">
                  <c:v>1999 q4</c:v>
                </c:pt>
                <c:pt idx="1">
                  <c:v>2000 q1</c:v>
                </c:pt>
                <c:pt idx="2">
                  <c:v>2000 q2</c:v>
                </c:pt>
                <c:pt idx="3">
                  <c:v>2000 q3</c:v>
                </c:pt>
                <c:pt idx="4">
                  <c:v>2000 q4</c:v>
                </c:pt>
                <c:pt idx="5">
                  <c:v>2001 q1</c:v>
                </c:pt>
                <c:pt idx="6">
                  <c:v>2001 q2</c:v>
                </c:pt>
                <c:pt idx="7">
                  <c:v>2001 q3</c:v>
                </c:pt>
                <c:pt idx="8">
                  <c:v>2001 q4</c:v>
                </c:pt>
                <c:pt idx="9">
                  <c:v>2002 q1</c:v>
                </c:pt>
                <c:pt idx="10">
                  <c:v>2002 q2</c:v>
                </c:pt>
                <c:pt idx="11">
                  <c:v>2002 q3</c:v>
                </c:pt>
                <c:pt idx="12">
                  <c:v>2002 q4</c:v>
                </c:pt>
                <c:pt idx="13">
                  <c:v>2003 q1</c:v>
                </c:pt>
                <c:pt idx="14">
                  <c:v>2003 q2</c:v>
                </c:pt>
                <c:pt idx="15">
                  <c:v>2003 q3</c:v>
                </c:pt>
                <c:pt idx="16">
                  <c:v>2003 q4</c:v>
                </c:pt>
                <c:pt idx="17">
                  <c:v>2004 q1</c:v>
                </c:pt>
                <c:pt idx="18">
                  <c:v>2004 q2</c:v>
                </c:pt>
                <c:pt idx="19">
                  <c:v>2004 q3</c:v>
                </c:pt>
                <c:pt idx="20">
                  <c:v>2004 q4</c:v>
                </c:pt>
                <c:pt idx="21">
                  <c:v>2005 q1</c:v>
                </c:pt>
                <c:pt idx="22">
                  <c:v>2005 q2</c:v>
                </c:pt>
                <c:pt idx="23">
                  <c:v>2005 q3</c:v>
                </c:pt>
                <c:pt idx="24">
                  <c:v>2005 q4</c:v>
                </c:pt>
                <c:pt idx="25">
                  <c:v>2006 q1</c:v>
                </c:pt>
                <c:pt idx="26">
                  <c:v>2006 q2</c:v>
                </c:pt>
                <c:pt idx="27">
                  <c:v>2006 q3</c:v>
                </c:pt>
                <c:pt idx="28">
                  <c:v>2006 q4</c:v>
                </c:pt>
                <c:pt idx="29">
                  <c:v>2007 q1</c:v>
                </c:pt>
                <c:pt idx="30">
                  <c:v>2007 q2</c:v>
                </c:pt>
                <c:pt idx="31">
                  <c:v>2007 q3</c:v>
                </c:pt>
                <c:pt idx="32">
                  <c:v>2007 q4</c:v>
                </c:pt>
                <c:pt idx="33">
                  <c:v>2008 q1</c:v>
                </c:pt>
                <c:pt idx="34">
                  <c:v>2008 q2</c:v>
                </c:pt>
                <c:pt idx="35">
                  <c:v>2008 q3</c:v>
                </c:pt>
                <c:pt idx="36">
                  <c:v>2008 q4</c:v>
                </c:pt>
                <c:pt idx="37">
                  <c:v>2009 q1</c:v>
                </c:pt>
                <c:pt idx="38">
                  <c:v>2009 q2</c:v>
                </c:pt>
                <c:pt idx="39">
                  <c:v>2009 q3</c:v>
                </c:pt>
                <c:pt idx="40">
                  <c:v>2009 q4</c:v>
                </c:pt>
                <c:pt idx="41">
                  <c:v>2010 q1</c:v>
                </c:pt>
              </c:strCache>
            </c:strRef>
          </c:cat>
          <c:val>
            <c:numRef>
              <c:f>'Inv&amp;Cons'!$G$5:$G$46</c:f>
              <c:numCache>
                <c:formatCode>0</c:formatCode>
                <c:ptCount val="42"/>
                <c:pt idx="0">
                  <c:v>100</c:v>
                </c:pt>
                <c:pt idx="1">
                  <c:v>101.89548816223873</c:v>
                </c:pt>
                <c:pt idx="2">
                  <c:v>105.39375475512533</c:v>
                </c:pt>
                <c:pt idx="3">
                  <c:v>108.13316336647017</c:v>
                </c:pt>
                <c:pt idx="4">
                  <c:v>109.04659200335746</c:v>
                </c:pt>
                <c:pt idx="5">
                  <c:v>112.19353578595796</c:v>
                </c:pt>
                <c:pt idx="6">
                  <c:v>115.51331346171351</c:v>
                </c:pt>
                <c:pt idx="7">
                  <c:v>117.88088942738734</c:v>
                </c:pt>
                <c:pt idx="8">
                  <c:v>121.58481157774281</c:v>
                </c:pt>
                <c:pt idx="9">
                  <c:v>125.24764292495149</c:v>
                </c:pt>
                <c:pt idx="10">
                  <c:v>128.10116565219053</c:v>
                </c:pt>
                <c:pt idx="11">
                  <c:v>131.16864271422185</c:v>
                </c:pt>
                <c:pt idx="12">
                  <c:v>135.73030870562494</c:v>
                </c:pt>
                <c:pt idx="13">
                  <c:v>137.55175399104499</c:v>
                </c:pt>
                <c:pt idx="14">
                  <c:v>139.86746852614601</c:v>
                </c:pt>
                <c:pt idx="15">
                  <c:v>141.11434796358381</c:v>
                </c:pt>
                <c:pt idx="16">
                  <c:v>143.34721699020542</c:v>
                </c:pt>
                <c:pt idx="17">
                  <c:v>146.84455886219021</c:v>
                </c:pt>
                <c:pt idx="18">
                  <c:v>150.61352564366643</c:v>
                </c:pt>
                <c:pt idx="19">
                  <c:v>153.97019138462437</c:v>
                </c:pt>
                <c:pt idx="20">
                  <c:v>158.45899411112833</c:v>
                </c:pt>
                <c:pt idx="21">
                  <c:v>162.22609366770686</c:v>
                </c:pt>
                <c:pt idx="22">
                  <c:v>165.32954000173683</c:v>
                </c:pt>
                <c:pt idx="23">
                  <c:v>170.7670293133562</c:v>
                </c:pt>
                <c:pt idx="24">
                  <c:v>176.89164553195317</c:v>
                </c:pt>
                <c:pt idx="25">
                  <c:v>182.36112663015405</c:v>
                </c:pt>
                <c:pt idx="26">
                  <c:v>189.4956625551165</c:v>
                </c:pt>
                <c:pt idx="27">
                  <c:v>197.07097618221277</c:v>
                </c:pt>
                <c:pt idx="28">
                  <c:v>204.82769515389936</c:v>
                </c:pt>
                <c:pt idx="29">
                  <c:v>210.49153361701329</c:v>
                </c:pt>
                <c:pt idx="30">
                  <c:v>215.52254288763666</c:v>
                </c:pt>
                <c:pt idx="31">
                  <c:v>222.82193995182564</c:v>
                </c:pt>
                <c:pt idx="32">
                  <c:v>230.15206027520526</c:v>
                </c:pt>
                <c:pt idx="33">
                  <c:v>240.32343299078158</c:v>
                </c:pt>
                <c:pt idx="34">
                  <c:v>250.55359661599576</c:v>
                </c:pt>
                <c:pt idx="35">
                  <c:v>260.40474322545623</c:v>
                </c:pt>
                <c:pt idx="36">
                  <c:v>267.93610889892705</c:v>
                </c:pt>
                <c:pt idx="37">
                  <c:v>267.44087936215601</c:v>
                </c:pt>
                <c:pt idx="38">
                  <c:v>265.29572841184216</c:v>
                </c:pt>
                <c:pt idx="39">
                  <c:v>260.05502089365388</c:v>
                </c:pt>
                <c:pt idx="40">
                  <c:v>255.17469370843014</c:v>
                </c:pt>
                <c:pt idx="41">
                  <c:v>248.48379263607993</c:v>
                </c:pt>
              </c:numCache>
            </c:numRef>
          </c:val>
        </c:ser>
        <c:axId val="57083008"/>
        <c:axId val="57084544"/>
      </c:areaChart>
      <c:catAx>
        <c:axId val="57083008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bg-BG"/>
          </a:p>
        </c:txPr>
        <c:crossAx val="57084544"/>
        <c:crosses val="autoZero"/>
        <c:auto val="1"/>
        <c:lblAlgn val="ctr"/>
        <c:lblOffset val="100"/>
      </c:catAx>
      <c:valAx>
        <c:axId val="57084544"/>
        <c:scaling>
          <c:orientation val="minMax"/>
        </c:scaling>
        <c:axPos val="l"/>
        <c:majorGridlines>
          <c:spPr>
            <a:ln>
              <a:solidFill>
                <a:srgbClr val="1F497D">
                  <a:lumMod val="60000"/>
                  <a:lumOff val="40000"/>
                </a:srgb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1999 = 100</a:t>
                </a:r>
              </a:p>
            </c:rich>
          </c:tx>
          <c:layout/>
        </c:title>
        <c:numFmt formatCode="0" sourceLinked="1"/>
        <c:tickLblPos val="nextTo"/>
        <c:crossAx val="57083008"/>
        <c:crosses val="autoZero"/>
        <c:crossBetween val="midCat"/>
      </c:valAx>
    </c:plotArea>
    <c:legend>
      <c:legendPos val="t"/>
      <c:layout/>
      <c:spPr>
        <a:solidFill>
          <a:schemeClr val="accent1">
            <a:lumMod val="20000"/>
            <a:lumOff val="80000"/>
          </a:schemeClr>
        </a:solidFill>
      </c:spPr>
    </c:legend>
    <c:plotVisOnly val="1"/>
  </c:chart>
  <c:txPr>
    <a:bodyPr/>
    <a:lstStyle/>
    <a:p>
      <a:pPr>
        <a:defRPr sz="1400" baseline="0"/>
      </a:pPr>
      <a:endParaRPr lang="bg-BG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autoTitleDeleted val="1"/>
    <c:plotArea>
      <c:layout>
        <c:manualLayout>
          <c:layoutTarget val="inner"/>
          <c:xMode val="edge"/>
          <c:yMode val="edge"/>
          <c:x val="5.7386959901500556E-2"/>
          <c:y val="0.13385998681504491"/>
          <c:w val="0.92623656866072057"/>
          <c:h val="0.75109807546637408"/>
        </c:manualLayout>
      </c:layout>
      <c:lineChart>
        <c:grouping val="standard"/>
        <c:ser>
          <c:idx val="0"/>
          <c:order val="0"/>
          <c:tx>
            <c:strRef>
              <c:f>'Housing model'!$B$1</c:f>
              <c:strCache>
                <c:ptCount val="1"/>
                <c:pt idx="0">
                  <c:v>Actual prices</c:v>
                </c:pt>
              </c:strCache>
            </c:strRef>
          </c:tx>
          <c:cat>
            <c:strRef>
              <c:f>'Housing model'!$A$2:$A$42</c:f>
              <c:strCache>
                <c:ptCount val="41"/>
                <c:pt idx="0">
                  <c:v>2000 q1</c:v>
                </c:pt>
                <c:pt idx="1">
                  <c:v>2000 q2</c:v>
                </c:pt>
                <c:pt idx="2">
                  <c:v>2000 q3</c:v>
                </c:pt>
                <c:pt idx="3">
                  <c:v>2000 q4</c:v>
                </c:pt>
                <c:pt idx="4">
                  <c:v>2001 q1</c:v>
                </c:pt>
                <c:pt idx="5">
                  <c:v>2001 q2</c:v>
                </c:pt>
                <c:pt idx="6">
                  <c:v>2001 q3</c:v>
                </c:pt>
                <c:pt idx="7">
                  <c:v>2001 q4</c:v>
                </c:pt>
                <c:pt idx="8">
                  <c:v>2002 q1</c:v>
                </c:pt>
                <c:pt idx="9">
                  <c:v>2002 q2</c:v>
                </c:pt>
                <c:pt idx="10">
                  <c:v>2002 q3</c:v>
                </c:pt>
                <c:pt idx="11">
                  <c:v>2002 q4</c:v>
                </c:pt>
                <c:pt idx="12">
                  <c:v>2003 q1</c:v>
                </c:pt>
                <c:pt idx="13">
                  <c:v>2003 q2</c:v>
                </c:pt>
                <c:pt idx="14">
                  <c:v>2003 q3</c:v>
                </c:pt>
                <c:pt idx="15">
                  <c:v>2003 q4</c:v>
                </c:pt>
                <c:pt idx="16">
                  <c:v>2004 q1</c:v>
                </c:pt>
                <c:pt idx="17">
                  <c:v>2004 q2</c:v>
                </c:pt>
                <c:pt idx="18">
                  <c:v>2004 q3</c:v>
                </c:pt>
                <c:pt idx="19">
                  <c:v>2004 q4</c:v>
                </c:pt>
                <c:pt idx="20">
                  <c:v>2005 q1</c:v>
                </c:pt>
                <c:pt idx="21">
                  <c:v>2005 q2</c:v>
                </c:pt>
                <c:pt idx="22">
                  <c:v>2005 q3</c:v>
                </c:pt>
                <c:pt idx="23">
                  <c:v>2005 q4</c:v>
                </c:pt>
                <c:pt idx="24">
                  <c:v>2006 q1</c:v>
                </c:pt>
                <c:pt idx="25">
                  <c:v>2006 q2</c:v>
                </c:pt>
                <c:pt idx="26">
                  <c:v>2006 q3</c:v>
                </c:pt>
                <c:pt idx="27">
                  <c:v>2006 q4</c:v>
                </c:pt>
                <c:pt idx="28">
                  <c:v>2007 q1</c:v>
                </c:pt>
                <c:pt idx="29">
                  <c:v>2007 q2</c:v>
                </c:pt>
                <c:pt idx="30">
                  <c:v>2007 q3</c:v>
                </c:pt>
                <c:pt idx="31">
                  <c:v>2007 q4</c:v>
                </c:pt>
                <c:pt idx="32">
                  <c:v>2008 q1</c:v>
                </c:pt>
                <c:pt idx="33">
                  <c:v>2008 q2</c:v>
                </c:pt>
                <c:pt idx="34">
                  <c:v>2008 q3</c:v>
                </c:pt>
                <c:pt idx="35">
                  <c:v>2008 q4</c:v>
                </c:pt>
                <c:pt idx="36">
                  <c:v>2009 q1</c:v>
                </c:pt>
                <c:pt idx="37">
                  <c:v>2009 q2</c:v>
                </c:pt>
                <c:pt idx="38">
                  <c:v>2009 q3</c:v>
                </c:pt>
                <c:pt idx="39">
                  <c:v>2009 q4</c:v>
                </c:pt>
                <c:pt idx="40">
                  <c:v>2010 q1</c:v>
                </c:pt>
              </c:strCache>
            </c:strRef>
          </c:cat>
          <c:val>
            <c:numRef>
              <c:f>'Housing model'!$B$2:$B$42</c:f>
              <c:numCache>
                <c:formatCode>0.0</c:formatCode>
                <c:ptCount val="41"/>
                <c:pt idx="0">
                  <c:v>99.267603685765181</c:v>
                </c:pt>
                <c:pt idx="1">
                  <c:v>97.332711792263439</c:v>
                </c:pt>
                <c:pt idx="2">
                  <c:v>102.10523419853448</c:v>
                </c:pt>
                <c:pt idx="3">
                  <c:v>98.358299081630193</c:v>
                </c:pt>
                <c:pt idx="4">
                  <c:v>101.25733680458417</c:v>
                </c:pt>
                <c:pt idx="5">
                  <c:v>99.46484910921248</c:v>
                </c:pt>
                <c:pt idx="6">
                  <c:v>99.887030276035063</c:v>
                </c:pt>
                <c:pt idx="7">
                  <c:v>100.6710818143998</c:v>
                </c:pt>
                <c:pt idx="8">
                  <c:v>99.036556544493948</c:v>
                </c:pt>
                <c:pt idx="9">
                  <c:v>101.98253222212468</c:v>
                </c:pt>
                <c:pt idx="10">
                  <c:v>102.13514697393559</c:v>
                </c:pt>
                <c:pt idx="11">
                  <c:v>104.2531047310048</c:v>
                </c:pt>
                <c:pt idx="12">
                  <c:v>105.18233647959306</c:v>
                </c:pt>
                <c:pt idx="13">
                  <c:v>108.14942239034262</c:v>
                </c:pt>
                <c:pt idx="14">
                  <c:v>114.02452986964342</c:v>
                </c:pt>
                <c:pt idx="15">
                  <c:v>121.13189861115738</c:v>
                </c:pt>
                <c:pt idx="16">
                  <c:v>134.48160223118379</c:v>
                </c:pt>
                <c:pt idx="17">
                  <c:v>144.53743924646523</c:v>
                </c:pt>
                <c:pt idx="18">
                  <c:v>151.15409426070386</c:v>
                </c:pt>
                <c:pt idx="19">
                  <c:v>157.49192145101804</c:v>
                </c:pt>
                <c:pt idx="20">
                  <c:v>154.91163857580381</c:v>
                </c:pt>
                <c:pt idx="21">
                  <c:v>144.11141799746343</c:v>
                </c:pt>
                <c:pt idx="22">
                  <c:v>132.15305959292644</c:v>
                </c:pt>
                <c:pt idx="23">
                  <c:v>121.57025217852853</c:v>
                </c:pt>
                <c:pt idx="24">
                  <c:v>115.06938430705578</c:v>
                </c:pt>
                <c:pt idx="25">
                  <c:v>112.16678910054087</c:v>
                </c:pt>
                <c:pt idx="26">
                  <c:v>114.00070863569317</c:v>
                </c:pt>
                <c:pt idx="27">
                  <c:v>117.44939303695142</c:v>
                </c:pt>
                <c:pt idx="28">
                  <c:v>122.59336066494723</c:v>
                </c:pt>
                <c:pt idx="29">
                  <c:v>127.06661287488541</c:v>
                </c:pt>
                <c:pt idx="30">
                  <c:v>130.5909058104352</c:v>
                </c:pt>
                <c:pt idx="31">
                  <c:v>134.61379098174422</c:v>
                </c:pt>
                <c:pt idx="32">
                  <c:v>131.55069009974835</c:v>
                </c:pt>
                <c:pt idx="33">
                  <c:v>132.19464371260145</c:v>
                </c:pt>
                <c:pt idx="34">
                  <c:v>126.76235162835864</c:v>
                </c:pt>
                <c:pt idx="35">
                  <c:v>111.71630151415248</c:v>
                </c:pt>
                <c:pt idx="36">
                  <c:v>91.59734823341519</c:v>
                </c:pt>
                <c:pt idx="37">
                  <c:v>78.107248504910615</c:v>
                </c:pt>
                <c:pt idx="38">
                  <c:v>72.022342635586853</c:v>
                </c:pt>
                <c:pt idx="39">
                  <c:v>73.687421881386186</c:v>
                </c:pt>
                <c:pt idx="40">
                  <c:v>82.190746274737705</c:v>
                </c:pt>
              </c:numCache>
            </c:numRef>
          </c:val>
        </c:ser>
        <c:ser>
          <c:idx val="1"/>
          <c:order val="1"/>
          <c:tx>
            <c:strRef>
              <c:f>'Housing model'!$D$1</c:f>
              <c:strCache>
                <c:ptCount val="1"/>
                <c:pt idx="0">
                  <c:v>Nominal GDP</c:v>
                </c:pt>
              </c:strCache>
            </c:strRef>
          </c:tx>
          <c:cat>
            <c:strRef>
              <c:f>'Housing model'!$A$2:$A$42</c:f>
              <c:strCache>
                <c:ptCount val="41"/>
                <c:pt idx="0">
                  <c:v>2000 q1</c:v>
                </c:pt>
                <c:pt idx="1">
                  <c:v>2000 q2</c:v>
                </c:pt>
                <c:pt idx="2">
                  <c:v>2000 q3</c:v>
                </c:pt>
                <c:pt idx="3">
                  <c:v>2000 q4</c:v>
                </c:pt>
                <c:pt idx="4">
                  <c:v>2001 q1</c:v>
                </c:pt>
                <c:pt idx="5">
                  <c:v>2001 q2</c:v>
                </c:pt>
                <c:pt idx="6">
                  <c:v>2001 q3</c:v>
                </c:pt>
                <c:pt idx="7">
                  <c:v>2001 q4</c:v>
                </c:pt>
                <c:pt idx="8">
                  <c:v>2002 q1</c:v>
                </c:pt>
                <c:pt idx="9">
                  <c:v>2002 q2</c:v>
                </c:pt>
                <c:pt idx="10">
                  <c:v>2002 q3</c:v>
                </c:pt>
                <c:pt idx="11">
                  <c:v>2002 q4</c:v>
                </c:pt>
                <c:pt idx="12">
                  <c:v>2003 q1</c:v>
                </c:pt>
                <c:pt idx="13">
                  <c:v>2003 q2</c:v>
                </c:pt>
                <c:pt idx="14">
                  <c:v>2003 q3</c:v>
                </c:pt>
                <c:pt idx="15">
                  <c:v>2003 q4</c:v>
                </c:pt>
                <c:pt idx="16">
                  <c:v>2004 q1</c:v>
                </c:pt>
                <c:pt idx="17">
                  <c:v>2004 q2</c:v>
                </c:pt>
                <c:pt idx="18">
                  <c:v>2004 q3</c:v>
                </c:pt>
                <c:pt idx="19">
                  <c:v>2004 q4</c:v>
                </c:pt>
                <c:pt idx="20">
                  <c:v>2005 q1</c:v>
                </c:pt>
                <c:pt idx="21">
                  <c:v>2005 q2</c:v>
                </c:pt>
                <c:pt idx="22">
                  <c:v>2005 q3</c:v>
                </c:pt>
                <c:pt idx="23">
                  <c:v>2005 q4</c:v>
                </c:pt>
                <c:pt idx="24">
                  <c:v>2006 q1</c:v>
                </c:pt>
                <c:pt idx="25">
                  <c:v>2006 q2</c:v>
                </c:pt>
                <c:pt idx="26">
                  <c:v>2006 q3</c:v>
                </c:pt>
                <c:pt idx="27">
                  <c:v>2006 q4</c:v>
                </c:pt>
                <c:pt idx="28">
                  <c:v>2007 q1</c:v>
                </c:pt>
                <c:pt idx="29">
                  <c:v>2007 q2</c:v>
                </c:pt>
                <c:pt idx="30">
                  <c:v>2007 q3</c:v>
                </c:pt>
                <c:pt idx="31">
                  <c:v>2007 q4</c:v>
                </c:pt>
                <c:pt idx="32">
                  <c:v>2008 q1</c:v>
                </c:pt>
                <c:pt idx="33">
                  <c:v>2008 q2</c:v>
                </c:pt>
                <c:pt idx="34">
                  <c:v>2008 q3</c:v>
                </c:pt>
                <c:pt idx="35">
                  <c:v>2008 q4</c:v>
                </c:pt>
                <c:pt idx="36">
                  <c:v>2009 q1</c:v>
                </c:pt>
                <c:pt idx="37">
                  <c:v>2009 q2</c:v>
                </c:pt>
                <c:pt idx="38">
                  <c:v>2009 q3</c:v>
                </c:pt>
                <c:pt idx="39">
                  <c:v>2009 q4</c:v>
                </c:pt>
                <c:pt idx="40">
                  <c:v>2010 q1</c:v>
                </c:pt>
              </c:strCache>
            </c:strRef>
          </c:cat>
          <c:val>
            <c:numRef>
              <c:f>'Housing model'!$D$2:$D$42</c:f>
              <c:numCache>
                <c:formatCode>0.0</c:formatCode>
                <c:ptCount val="41"/>
                <c:pt idx="0">
                  <c:v>114.34315594851881</c:v>
                </c:pt>
                <c:pt idx="1">
                  <c:v>115.1208145070444</c:v>
                </c:pt>
                <c:pt idx="2">
                  <c:v>111.60069354417647</c:v>
                </c:pt>
                <c:pt idx="3">
                  <c:v>109.88132852134545</c:v>
                </c:pt>
                <c:pt idx="4">
                  <c:v>113.75032037878889</c:v>
                </c:pt>
                <c:pt idx="5">
                  <c:v>111.59687787339139</c:v>
                </c:pt>
                <c:pt idx="6">
                  <c:v>110.9905793627381</c:v>
                </c:pt>
                <c:pt idx="7">
                  <c:v>108.65438976456531</c:v>
                </c:pt>
                <c:pt idx="8">
                  <c:v>107.54059790816872</c:v>
                </c:pt>
                <c:pt idx="9">
                  <c:v>111.45994702581052</c:v>
                </c:pt>
                <c:pt idx="10">
                  <c:v>108.52030592408724</c:v>
                </c:pt>
                <c:pt idx="11">
                  <c:v>108.82505582836403</c:v>
                </c:pt>
                <c:pt idx="12">
                  <c:v>105.89293826819423</c:v>
                </c:pt>
                <c:pt idx="13">
                  <c:v>106.33824069543726</c:v>
                </c:pt>
                <c:pt idx="14">
                  <c:v>106.7994787443377</c:v>
                </c:pt>
                <c:pt idx="15">
                  <c:v>108.14598291925012</c:v>
                </c:pt>
                <c:pt idx="16">
                  <c:v>111.45201142007129</c:v>
                </c:pt>
                <c:pt idx="17">
                  <c:v>112.63600342305233</c:v>
                </c:pt>
                <c:pt idx="18">
                  <c:v>112.65789540103333</c:v>
                </c:pt>
                <c:pt idx="19">
                  <c:v>111.63878154356978</c:v>
                </c:pt>
                <c:pt idx="20">
                  <c:v>109.96420000051639</c:v>
                </c:pt>
                <c:pt idx="21">
                  <c:v>111.45454980218348</c:v>
                </c:pt>
                <c:pt idx="22">
                  <c:v>109.49343849492823</c:v>
                </c:pt>
                <c:pt idx="23">
                  <c:v>110.17835033235032</c:v>
                </c:pt>
                <c:pt idx="24">
                  <c:v>110.37612137473086</c:v>
                </c:pt>
                <c:pt idx="25">
                  <c:v>115.95528963019903</c:v>
                </c:pt>
                <c:pt idx="26">
                  <c:v>115.73241766415471</c:v>
                </c:pt>
                <c:pt idx="27">
                  <c:v>118.15328193958327</c:v>
                </c:pt>
                <c:pt idx="28">
                  <c:v>114.33483567970495</c:v>
                </c:pt>
                <c:pt idx="29">
                  <c:v>112.57872614680734</c:v>
                </c:pt>
                <c:pt idx="30">
                  <c:v>114.07128001326258</c:v>
                </c:pt>
                <c:pt idx="31">
                  <c:v>116.65009421109163</c:v>
                </c:pt>
                <c:pt idx="32">
                  <c:v>119.45530452310243</c:v>
                </c:pt>
                <c:pt idx="33">
                  <c:v>121.31722007302494</c:v>
                </c:pt>
                <c:pt idx="34">
                  <c:v>118.20673912018883</c:v>
                </c:pt>
                <c:pt idx="35">
                  <c:v>114.34129480910966</c:v>
                </c:pt>
                <c:pt idx="36">
                  <c:v>103.54173336836867</c:v>
                </c:pt>
                <c:pt idx="37">
                  <c:v>102.36679279969859</c:v>
                </c:pt>
                <c:pt idx="38">
                  <c:v>97.026874286691026</c:v>
                </c:pt>
                <c:pt idx="39">
                  <c:v>95.860436364282279</c:v>
                </c:pt>
                <c:pt idx="40">
                  <c:v>100.14977340594467</c:v>
                </c:pt>
              </c:numCache>
            </c:numRef>
          </c:val>
        </c:ser>
        <c:ser>
          <c:idx val="2"/>
          <c:order val="2"/>
          <c:tx>
            <c:strRef>
              <c:f>'Housing model'!$E$1</c:f>
              <c:strCache>
                <c:ptCount val="1"/>
                <c:pt idx="0">
                  <c:v>Credit</c:v>
                </c:pt>
              </c:strCache>
            </c:strRef>
          </c:tx>
          <c:cat>
            <c:strRef>
              <c:f>'Housing model'!$A$2:$A$42</c:f>
              <c:strCache>
                <c:ptCount val="41"/>
                <c:pt idx="0">
                  <c:v>2000 q1</c:v>
                </c:pt>
                <c:pt idx="1">
                  <c:v>2000 q2</c:v>
                </c:pt>
                <c:pt idx="2">
                  <c:v>2000 q3</c:v>
                </c:pt>
                <c:pt idx="3">
                  <c:v>2000 q4</c:v>
                </c:pt>
                <c:pt idx="4">
                  <c:v>2001 q1</c:v>
                </c:pt>
                <c:pt idx="5">
                  <c:v>2001 q2</c:v>
                </c:pt>
                <c:pt idx="6">
                  <c:v>2001 q3</c:v>
                </c:pt>
                <c:pt idx="7">
                  <c:v>2001 q4</c:v>
                </c:pt>
                <c:pt idx="8">
                  <c:v>2002 q1</c:v>
                </c:pt>
                <c:pt idx="9">
                  <c:v>2002 q2</c:v>
                </c:pt>
                <c:pt idx="10">
                  <c:v>2002 q3</c:v>
                </c:pt>
                <c:pt idx="11">
                  <c:v>2002 q4</c:v>
                </c:pt>
                <c:pt idx="12">
                  <c:v>2003 q1</c:v>
                </c:pt>
                <c:pt idx="13">
                  <c:v>2003 q2</c:v>
                </c:pt>
                <c:pt idx="14">
                  <c:v>2003 q3</c:v>
                </c:pt>
                <c:pt idx="15">
                  <c:v>2003 q4</c:v>
                </c:pt>
                <c:pt idx="16">
                  <c:v>2004 q1</c:v>
                </c:pt>
                <c:pt idx="17">
                  <c:v>2004 q2</c:v>
                </c:pt>
                <c:pt idx="18">
                  <c:v>2004 q3</c:v>
                </c:pt>
                <c:pt idx="19">
                  <c:v>2004 q4</c:v>
                </c:pt>
                <c:pt idx="20">
                  <c:v>2005 q1</c:v>
                </c:pt>
                <c:pt idx="21">
                  <c:v>2005 q2</c:v>
                </c:pt>
                <c:pt idx="22">
                  <c:v>2005 q3</c:v>
                </c:pt>
                <c:pt idx="23">
                  <c:v>2005 q4</c:v>
                </c:pt>
                <c:pt idx="24">
                  <c:v>2006 q1</c:v>
                </c:pt>
                <c:pt idx="25">
                  <c:v>2006 q2</c:v>
                </c:pt>
                <c:pt idx="26">
                  <c:v>2006 q3</c:v>
                </c:pt>
                <c:pt idx="27">
                  <c:v>2006 q4</c:v>
                </c:pt>
                <c:pt idx="28">
                  <c:v>2007 q1</c:v>
                </c:pt>
                <c:pt idx="29">
                  <c:v>2007 q2</c:v>
                </c:pt>
                <c:pt idx="30">
                  <c:v>2007 q3</c:v>
                </c:pt>
                <c:pt idx="31">
                  <c:v>2007 q4</c:v>
                </c:pt>
                <c:pt idx="32">
                  <c:v>2008 q1</c:v>
                </c:pt>
                <c:pt idx="33">
                  <c:v>2008 q2</c:v>
                </c:pt>
                <c:pt idx="34">
                  <c:v>2008 q3</c:v>
                </c:pt>
                <c:pt idx="35">
                  <c:v>2008 q4</c:v>
                </c:pt>
                <c:pt idx="36">
                  <c:v>2009 q1</c:v>
                </c:pt>
                <c:pt idx="37">
                  <c:v>2009 q2</c:v>
                </c:pt>
                <c:pt idx="38">
                  <c:v>2009 q3</c:v>
                </c:pt>
                <c:pt idx="39">
                  <c:v>2009 q4</c:v>
                </c:pt>
                <c:pt idx="40">
                  <c:v>2010 q1</c:v>
                </c:pt>
              </c:strCache>
            </c:strRef>
          </c:cat>
          <c:val>
            <c:numRef>
              <c:f>'Housing model'!$E$2:$E$42</c:f>
              <c:numCache>
                <c:formatCode>0.0</c:formatCode>
                <c:ptCount val="41"/>
                <c:pt idx="0">
                  <c:v>142.1724924885481</c:v>
                </c:pt>
                <c:pt idx="1">
                  <c:v>132.46163572619113</c:v>
                </c:pt>
                <c:pt idx="2">
                  <c:v>130.95477519913194</c:v>
                </c:pt>
                <c:pt idx="3">
                  <c:v>126.81814392721472</c:v>
                </c:pt>
                <c:pt idx="4">
                  <c:v>130.09481135888583</c:v>
                </c:pt>
                <c:pt idx="5">
                  <c:v>139.14826224671322</c:v>
                </c:pt>
                <c:pt idx="6">
                  <c:v>142.89957867297142</c:v>
                </c:pt>
                <c:pt idx="7">
                  <c:v>144.40667461711098</c:v>
                </c:pt>
                <c:pt idx="8">
                  <c:v>139.79831873097035</c:v>
                </c:pt>
                <c:pt idx="9">
                  <c:v>131.05754689034751</c:v>
                </c:pt>
                <c:pt idx="10">
                  <c:v>139.70247185926806</c:v>
                </c:pt>
                <c:pt idx="11">
                  <c:v>151.76124799230084</c:v>
                </c:pt>
                <c:pt idx="12">
                  <c:v>161.22473600995636</c:v>
                </c:pt>
                <c:pt idx="13">
                  <c:v>173.29673205724555</c:v>
                </c:pt>
                <c:pt idx="14">
                  <c:v>170.08614057818451</c:v>
                </c:pt>
                <c:pt idx="15">
                  <c:v>170.8539182374038</c:v>
                </c:pt>
                <c:pt idx="16">
                  <c:v>186.32772500275689</c:v>
                </c:pt>
                <c:pt idx="17">
                  <c:v>205.27728484981617</c:v>
                </c:pt>
                <c:pt idx="18">
                  <c:v>226.33762121983079</c:v>
                </c:pt>
                <c:pt idx="19">
                  <c:v>249.88187910037522</c:v>
                </c:pt>
                <c:pt idx="20">
                  <c:v>254.15439832086594</c:v>
                </c:pt>
                <c:pt idx="21">
                  <c:v>245.1694726792083</c:v>
                </c:pt>
                <c:pt idx="22">
                  <c:v>221.17422633923937</c:v>
                </c:pt>
                <c:pt idx="23">
                  <c:v>197.43794843178722</c:v>
                </c:pt>
                <c:pt idx="24">
                  <c:v>181.26141980211364</c:v>
                </c:pt>
                <c:pt idx="25">
                  <c:v>172.37132765404297</c:v>
                </c:pt>
                <c:pt idx="26">
                  <c:v>168.9854505618091</c:v>
                </c:pt>
                <c:pt idx="27">
                  <c:v>173.83860719278181</c:v>
                </c:pt>
                <c:pt idx="28">
                  <c:v>174.51011699931175</c:v>
                </c:pt>
                <c:pt idx="29">
                  <c:v>174.55022261858647</c:v>
                </c:pt>
                <c:pt idx="30">
                  <c:v>173.75797513663872</c:v>
                </c:pt>
                <c:pt idx="31">
                  <c:v>164.03904861046129</c:v>
                </c:pt>
                <c:pt idx="32">
                  <c:v>157.83691534628582</c:v>
                </c:pt>
                <c:pt idx="33">
                  <c:v>153.34383440792163</c:v>
                </c:pt>
                <c:pt idx="34">
                  <c:v>149.50100834817547</c:v>
                </c:pt>
                <c:pt idx="35">
                  <c:v>138.04756364359756</c:v>
                </c:pt>
                <c:pt idx="36">
                  <c:v>132.8474516698885</c:v>
                </c:pt>
                <c:pt idx="37">
                  <c:v>119.05805451197978</c:v>
                </c:pt>
                <c:pt idx="38">
                  <c:v>111.28198614650194</c:v>
                </c:pt>
                <c:pt idx="39">
                  <c:v>108.38378661551157</c:v>
                </c:pt>
                <c:pt idx="40">
                  <c:v>106.39932149306634</c:v>
                </c:pt>
              </c:numCache>
            </c:numRef>
          </c:val>
        </c:ser>
        <c:marker val="1"/>
        <c:axId val="57145216"/>
        <c:axId val="57146752"/>
      </c:lineChart>
      <c:catAx>
        <c:axId val="57145216"/>
        <c:scaling>
          <c:orientation val="minMax"/>
        </c:scaling>
        <c:axPos val="b"/>
        <c:tickLblPos val="nextTo"/>
        <c:crossAx val="57146752"/>
        <c:crosses val="autoZero"/>
        <c:auto val="1"/>
        <c:lblAlgn val="ctr"/>
        <c:lblOffset val="100"/>
      </c:catAx>
      <c:valAx>
        <c:axId val="57146752"/>
        <c:scaling>
          <c:orientation val="minMax"/>
        </c:scaling>
        <c:axPos val="l"/>
        <c:majorGridlines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0.0" sourceLinked="1"/>
        <c:tickLblPos val="nextTo"/>
        <c:crossAx val="571452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126499783156682"/>
          <c:y val="9.3884897936520162E-2"/>
          <c:w val="0.58924019750488565"/>
          <c:h val="4.3985937142951993E-2"/>
        </c:manualLayout>
      </c:layout>
      <c:spPr>
        <a:solidFill>
          <a:srgbClr val="4F81BD">
            <a:lumMod val="20000"/>
            <a:lumOff val="80000"/>
          </a:srgbClr>
        </a:solidFill>
      </c:spPr>
    </c:legend>
    <c:plotVisOnly val="1"/>
  </c:chart>
  <c:txPr>
    <a:bodyPr/>
    <a:lstStyle/>
    <a:p>
      <a:pPr>
        <a:defRPr sz="1400" baseline="0"/>
      </a:pPr>
      <a:endParaRPr lang="bg-BG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plotArea>
      <c:layout/>
      <c:lineChart>
        <c:grouping val="standard"/>
        <c:ser>
          <c:idx val="0"/>
          <c:order val="0"/>
          <c:tx>
            <c:strRef>
              <c:f>'Housing model'!$B$1</c:f>
              <c:strCache>
                <c:ptCount val="1"/>
                <c:pt idx="0">
                  <c:v>Actual prices</c:v>
                </c:pt>
              </c:strCache>
            </c:strRef>
          </c:tx>
          <c:cat>
            <c:strRef>
              <c:f>'Housing model'!$A$2:$A$42</c:f>
              <c:strCache>
                <c:ptCount val="41"/>
                <c:pt idx="0">
                  <c:v>2000 q1</c:v>
                </c:pt>
                <c:pt idx="1">
                  <c:v>2000 q2</c:v>
                </c:pt>
                <c:pt idx="2">
                  <c:v>2000 q3</c:v>
                </c:pt>
                <c:pt idx="3">
                  <c:v>2000 q4</c:v>
                </c:pt>
                <c:pt idx="4">
                  <c:v>2001 q1</c:v>
                </c:pt>
                <c:pt idx="5">
                  <c:v>2001 q2</c:v>
                </c:pt>
                <c:pt idx="6">
                  <c:v>2001 q3</c:v>
                </c:pt>
                <c:pt idx="7">
                  <c:v>2001 q4</c:v>
                </c:pt>
                <c:pt idx="8">
                  <c:v>2002 q1</c:v>
                </c:pt>
                <c:pt idx="9">
                  <c:v>2002 q2</c:v>
                </c:pt>
                <c:pt idx="10">
                  <c:v>2002 q3</c:v>
                </c:pt>
                <c:pt idx="11">
                  <c:v>2002 q4</c:v>
                </c:pt>
                <c:pt idx="12">
                  <c:v>2003 q1</c:v>
                </c:pt>
                <c:pt idx="13">
                  <c:v>2003 q2</c:v>
                </c:pt>
                <c:pt idx="14">
                  <c:v>2003 q3</c:v>
                </c:pt>
                <c:pt idx="15">
                  <c:v>2003 q4</c:v>
                </c:pt>
                <c:pt idx="16">
                  <c:v>2004 q1</c:v>
                </c:pt>
                <c:pt idx="17">
                  <c:v>2004 q2</c:v>
                </c:pt>
                <c:pt idx="18">
                  <c:v>2004 q3</c:v>
                </c:pt>
                <c:pt idx="19">
                  <c:v>2004 q4</c:v>
                </c:pt>
                <c:pt idx="20">
                  <c:v>2005 q1</c:v>
                </c:pt>
                <c:pt idx="21">
                  <c:v>2005 q2</c:v>
                </c:pt>
                <c:pt idx="22">
                  <c:v>2005 q3</c:v>
                </c:pt>
                <c:pt idx="23">
                  <c:v>2005 q4</c:v>
                </c:pt>
                <c:pt idx="24">
                  <c:v>2006 q1</c:v>
                </c:pt>
                <c:pt idx="25">
                  <c:v>2006 q2</c:v>
                </c:pt>
                <c:pt idx="26">
                  <c:v>2006 q3</c:v>
                </c:pt>
                <c:pt idx="27">
                  <c:v>2006 q4</c:v>
                </c:pt>
                <c:pt idx="28">
                  <c:v>2007 q1</c:v>
                </c:pt>
                <c:pt idx="29">
                  <c:v>2007 q2</c:v>
                </c:pt>
                <c:pt idx="30">
                  <c:v>2007 q3</c:v>
                </c:pt>
                <c:pt idx="31">
                  <c:v>2007 q4</c:v>
                </c:pt>
                <c:pt idx="32">
                  <c:v>2008 q1</c:v>
                </c:pt>
                <c:pt idx="33">
                  <c:v>2008 q2</c:v>
                </c:pt>
                <c:pt idx="34">
                  <c:v>2008 q3</c:v>
                </c:pt>
                <c:pt idx="35">
                  <c:v>2008 q4</c:v>
                </c:pt>
                <c:pt idx="36">
                  <c:v>2009 q1</c:v>
                </c:pt>
                <c:pt idx="37">
                  <c:v>2009 q2</c:v>
                </c:pt>
                <c:pt idx="38">
                  <c:v>2009 q3</c:v>
                </c:pt>
                <c:pt idx="39">
                  <c:v>2009 q4</c:v>
                </c:pt>
                <c:pt idx="40">
                  <c:v>2010 q1</c:v>
                </c:pt>
              </c:strCache>
            </c:strRef>
          </c:cat>
          <c:val>
            <c:numRef>
              <c:f>'Housing model'!$B$2:$B$42</c:f>
              <c:numCache>
                <c:formatCode>0.0</c:formatCode>
                <c:ptCount val="41"/>
                <c:pt idx="0">
                  <c:v>99.267603685765181</c:v>
                </c:pt>
                <c:pt idx="1">
                  <c:v>97.332711792263439</c:v>
                </c:pt>
                <c:pt idx="2">
                  <c:v>102.10523419853448</c:v>
                </c:pt>
                <c:pt idx="3">
                  <c:v>98.358299081630193</c:v>
                </c:pt>
                <c:pt idx="4">
                  <c:v>101.25733680458417</c:v>
                </c:pt>
                <c:pt idx="5">
                  <c:v>99.46484910921248</c:v>
                </c:pt>
                <c:pt idx="6">
                  <c:v>99.887030276035063</c:v>
                </c:pt>
                <c:pt idx="7">
                  <c:v>100.6710818143998</c:v>
                </c:pt>
                <c:pt idx="8">
                  <c:v>99.036556544493948</c:v>
                </c:pt>
                <c:pt idx="9">
                  <c:v>101.98253222212468</c:v>
                </c:pt>
                <c:pt idx="10">
                  <c:v>102.13514697393559</c:v>
                </c:pt>
                <c:pt idx="11">
                  <c:v>104.2531047310048</c:v>
                </c:pt>
                <c:pt idx="12">
                  <c:v>105.18233647959306</c:v>
                </c:pt>
                <c:pt idx="13">
                  <c:v>108.14942239034262</c:v>
                </c:pt>
                <c:pt idx="14">
                  <c:v>114.02452986964342</c:v>
                </c:pt>
                <c:pt idx="15">
                  <c:v>121.13189861115738</c:v>
                </c:pt>
                <c:pt idx="16">
                  <c:v>134.48160223118379</c:v>
                </c:pt>
                <c:pt idx="17">
                  <c:v>144.53743924646523</c:v>
                </c:pt>
                <c:pt idx="18">
                  <c:v>151.15409426070386</c:v>
                </c:pt>
                <c:pt idx="19">
                  <c:v>157.49192145101804</c:v>
                </c:pt>
                <c:pt idx="20">
                  <c:v>154.91163857580381</c:v>
                </c:pt>
                <c:pt idx="21">
                  <c:v>144.11141799746343</c:v>
                </c:pt>
                <c:pt idx="22">
                  <c:v>132.15305959292644</c:v>
                </c:pt>
                <c:pt idx="23">
                  <c:v>121.57025217852853</c:v>
                </c:pt>
                <c:pt idx="24">
                  <c:v>115.06938430705578</c:v>
                </c:pt>
                <c:pt idx="25">
                  <c:v>112.16678910054087</c:v>
                </c:pt>
                <c:pt idx="26">
                  <c:v>114.00070863569317</c:v>
                </c:pt>
                <c:pt idx="27">
                  <c:v>117.44939303695142</c:v>
                </c:pt>
                <c:pt idx="28">
                  <c:v>122.59336066494723</c:v>
                </c:pt>
                <c:pt idx="29">
                  <c:v>127.06661287488541</c:v>
                </c:pt>
                <c:pt idx="30">
                  <c:v>130.5909058104352</c:v>
                </c:pt>
                <c:pt idx="31">
                  <c:v>134.61379098174422</c:v>
                </c:pt>
                <c:pt idx="32">
                  <c:v>131.55069009974835</c:v>
                </c:pt>
                <c:pt idx="33">
                  <c:v>132.19464371260145</c:v>
                </c:pt>
                <c:pt idx="34">
                  <c:v>126.76235162835864</c:v>
                </c:pt>
                <c:pt idx="35">
                  <c:v>111.71630151415248</c:v>
                </c:pt>
                <c:pt idx="36">
                  <c:v>91.59734823341519</c:v>
                </c:pt>
                <c:pt idx="37">
                  <c:v>78.107248504910615</c:v>
                </c:pt>
                <c:pt idx="38">
                  <c:v>72.022342635586853</c:v>
                </c:pt>
                <c:pt idx="39">
                  <c:v>73.687421881386186</c:v>
                </c:pt>
                <c:pt idx="40">
                  <c:v>82.190746274737705</c:v>
                </c:pt>
              </c:numCache>
            </c:numRef>
          </c:val>
        </c:ser>
        <c:ser>
          <c:idx val="1"/>
          <c:order val="1"/>
          <c:tx>
            <c:strRef>
              <c:f>'Housing model'!$C$1</c:f>
              <c:strCache>
                <c:ptCount val="1"/>
                <c:pt idx="0">
                  <c:v>Forecasted values</c:v>
                </c:pt>
              </c:strCache>
            </c:strRef>
          </c:tx>
          <c:cat>
            <c:strRef>
              <c:f>'Housing model'!$A$2:$A$42</c:f>
              <c:strCache>
                <c:ptCount val="41"/>
                <c:pt idx="0">
                  <c:v>2000 q1</c:v>
                </c:pt>
                <c:pt idx="1">
                  <c:v>2000 q2</c:v>
                </c:pt>
                <c:pt idx="2">
                  <c:v>2000 q3</c:v>
                </c:pt>
                <c:pt idx="3">
                  <c:v>2000 q4</c:v>
                </c:pt>
                <c:pt idx="4">
                  <c:v>2001 q1</c:v>
                </c:pt>
                <c:pt idx="5">
                  <c:v>2001 q2</c:v>
                </c:pt>
                <c:pt idx="6">
                  <c:v>2001 q3</c:v>
                </c:pt>
                <c:pt idx="7">
                  <c:v>2001 q4</c:v>
                </c:pt>
                <c:pt idx="8">
                  <c:v>2002 q1</c:v>
                </c:pt>
                <c:pt idx="9">
                  <c:v>2002 q2</c:v>
                </c:pt>
                <c:pt idx="10">
                  <c:v>2002 q3</c:v>
                </c:pt>
                <c:pt idx="11">
                  <c:v>2002 q4</c:v>
                </c:pt>
                <c:pt idx="12">
                  <c:v>2003 q1</c:v>
                </c:pt>
                <c:pt idx="13">
                  <c:v>2003 q2</c:v>
                </c:pt>
                <c:pt idx="14">
                  <c:v>2003 q3</c:v>
                </c:pt>
                <c:pt idx="15">
                  <c:v>2003 q4</c:v>
                </c:pt>
                <c:pt idx="16">
                  <c:v>2004 q1</c:v>
                </c:pt>
                <c:pt idx="17">
                  <c:v>2004 q2</c:v>
                </c:pt>
                <c:pt idx="18">
                  <c:v>2004 q3</c:v>
                </c:pt>
                <c:pt idx="19">
                  <c:v>2004 q4</c:v>
                </c:pt>
                <c:pt idx="20">
                  <c:v>2005 q1</c:v>
                </c:pt>
                <c:pt idx="21">
                  <c:v>2005 q2</c:v>
                </c:pt>
                <c:pt idx="22">
                  <c:v>2005 q3</c:v>
                </c:pt>
                <c:pt idx="23">
                  <c:v>2005 q4</c:v>
                </c:pt>
                <c:pt idx="24">
                  <c:v>2006 q1</c:v>
                </c:pt>
                <c:pt idx="25">
                  <c:v>2006 q2</c:v>
                </c:pt>
                <c:pt idx="26">
                  <c:v>2006 q3</c:v>
                </c:pt>
                <c:pt idx="27">
                  <c:v>2006 q4</c:v>
                </c:pt>
                <c:pt idx="28">
                  <c:v>2007 q1</c:v>
                </c:pt>
                <c:pt idx="29">
                  <c:v>2007 q2</c:v>
                </c:pt>
                <c:pt idx="30">
                  <c:v>2007 q3</c:v>
                </c:pt>
                <c:pt idx="31">
                  <c:v>2007 q4</c:v>
                </c:pt>
                <c:pt idx="32">
                  <c:v>2008 q1</c:v>
                </c:pt>
                <c:pt idx="33">
                  <c:v>2008 q2</c:v>
                </c:pt>
                <c:pt idx="34">
                  <c:v>2008 q3</c:v>
                </c:pt>
                <c:pt idx="35">
                  <c:v>2008 q4</c:v>
                </c:pt>
                <c:pt idx="36">
                  <c:v>2009 q1</c:v>
                </c:pt>
                <c:pt idx="37">
                  <c:v>2009 q2</c:v>
                </c:pt>
                <c:pt idx="38">
                  <c:v>2009 q3</c:v>
                </c:pt>
                <c:pt idx="39">
                  <c:v>2009 q4</c:v>
                </c:pt>
                <c:pt idx="40">
                  <c:v>2010 q1</c:v>
                </c:pt>
              </c:strCache>
            </c:strRef>
          </c:cat>
          <c:val>
            <c:numRef>
              <c:f>'Housing model'!$C$2:$C$42</c:f>
              <c:numCache>
                <c:formatCode>0.0</c:formatCode>
                <c:ptCount val="41"/>
                <c:pt idx="0">
                  <c:v>109.88036390310907</c:v>
                </c:pt>
                <c:pt idx="1">
                  <c:v>104.54899802830749</c:v>
                </c:pt>
                <c:pt idx="2">
                  <c:v>99.959333436709528</c:v>
                </c:pt>
                <c:pt idx="3">
                  <c:v>95.813039831525629</c:v>
                </c:pt>
                <c:pt idx="4">
                  <c:v>102.78912833071551</c:v>
                </c:pt>
                <c:pt idx="5">
                  <c:v>104.82373250911074</c:v>
                </c:pt>
                <c:pt idx="6">
                  <c:v>105.78108558900031</c:v>
                </c:pt>
                <c:pt idx="7">
                  <c:v>102.93713704300502</c:v>
                </c:pt>
                <c:pt idx="8">
                  <c:v>98.346570521316465</c:v>
                </c:pt>
                <c:pt idx="9">
                  <c:v>98.247710994185212</c:v>
                </c:pt>
                <c:pt idx="10">
                  <c:v>100.94589840780128</c:v>
                </c:pt>
                <c:pt idx="11">
                  <c:v>106.04314168334147</c:v>
                </c:pt>
                <c:pt idx="12">
                  <c:v>105.9711552765305</c:v>
                </c:pt>
                <c:pt idx="13">
                  <c:v>111.99986312681447</c:v>
                </c:pt>
                <c:pt idx="14">
                  <c:v>109.72731762640328</c:v>
                </c:pt>
                <c:pt idx="15">
                  <c:v>111.70984693616148</c:v>
                </c:pt>
                <c:pt idx="16">
                  <c:v>125.87691942576255</c:v>
                </c:pt>
                <c:pt idx="17">
                  <c:v>135.49701104070641</c:v>
                </c:pt>
                <c:pt idx="18">
                  <c:v>145.48319533223537</c:v>
                </c:pt>
                <c:pt idx="19">
                  <c:v>154.78533752663344</c:v>
                </c:pt>
                <c:pt idx="20">
                  <c:v>154.36934177688306</c:v>
                </c:pt>
                <c:pt idx="21">
                  <c:v>152.30729583202128</c:v>
                </c:pt>
                <c:pt idx="22">
                  <c:v>137.7877182039675</c:v>
                </c:pt>
                <c:pt idx="23">
                  <c:v>127.93643676832374</c:v>
                </c:pt>
                <c:pt idx="24">
                  <c:v>119.85742185981594</c:v>
                </c:pt>
                <c:pt idx="25">
                  <c:v>124.41743792835932</c:v>
                </c:pt>
                <c:pt idx="26">
                  <c:v>123.05884866189183</c:v>
                </c:pt>
                <c:pt idx="27">
                  <c:v>128.93113844969631</c:v>
                </c:pt>
                <c:pt idx="28">
                  <c:v>124.39727471170652</c:v>
                </c:pt>
                <c:pt idx="29">
                  <c:v>121.69789928721629</c:v>
                </c:pt>
                <c:pt idx="30">
                  <c:v>123.41707985997306</c:v>
                </c:pt>
                <c:pt idx="31">
                  <c:v>122.88673915122897</c:v>
                </c:pt>
                <c:pt idx="32">
                  <c:v>124.19359555516887</c:v>
                </c:pt>
                <c:pt idx="33">
                  <c:v>124.91163859083069</c:v>
                </c:pt>
                <c:pt idx="34">
                  <c:v>118.72127828071373</c:v>
                </c:pt>
                <c:pt idx="35">
                  <c:v>107.9168845394086</c:v>
                </c:pt>
                <c:pt idx="36">
                  <c:v>90.235545180022498</c:v>
                </c:pt>
                <c:pt idx="37">
                  <c:v>82.285426841941643</c:v>
                </c:pt>
                <c:pt idx="38">
                  <c:v>71.162669179635373</c:v>
                </c:pt>
                <c:pt idx="39">
                  <c:v>68.108749456271269</c:v>
                </c:pt>
                <c:pt idx="40">
                  <c:v>73.316159746392117</c:v>
                </c:pt>
              </c:numCache>
            </c:numRef>
          </c:val>
        </c:ser>
        <c:marker val="1"/>
        <c:axId val="64061824"/>
        <c:axId val="64063360"/>
      </c:lineChart>
      <c:catAx>
        <c:axId val="64061824"/>
        <c:scaling>
          <c:orientation val="minMax"/>
        </c:scaling>
        <c:axPos val="b"/>
        <c:tickLblPos val="nextTo"/>
        <c:txPr>
          <a:bodyPr/>
          <a:lstStyle/>
          <a:p>
            <a:pPr>
              <a:defRPr sz="1300" baseline="0"/>
            </a:pPr>
            <a:endParaRPr lang="bg-BG"/>
          </a:p>
        </c:txPr>
        <c:crossAx val="64063360"/>
        <c:crosses val="autoZero"/>
        <c:auto val="1"/>
        <c:lblAlgn val="ctr"/>
        <c:lblOffset val="100"/>
      </c:catAx>
      <c:valAx>
        <c:axId val="64063360"/>
        <c:scaling>
          <c:orientation val="minMax"/>
          <c:min val="60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tickLblPos val="nextTo"/>
        <c:txPr>
          <a:bodyPr/>
          <a:lstStyle/>
          <a:p>
            <a:pPr>
              <a:defRPr sz="1500" baseline="0"/>
            </a:pPr>
            <a:endParaRPr lang="bg-BG"/>
          </a:p>
        </c:txPr>
        <c:crossAx val="64061824"/>
        <c:crosses val="autoZero"/>
        <c:crossBetween val="between"/>
      </c:valAx>
    </c:plotArea>
    <c:legend>
      <c:legendPos val="t"/>
      <c:layout/>
      <c:spPr>
        <a:solidFill>
          <a:schemeClr val="accent1">
            <a:lumMod val="20000"/>
            <a:lumOff val="80000"/>
          </a:schemeClr>
        </a:solidFill>
      </c:sp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bg-BG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'Mortgage indebtedness'!$B$1</c:f>
              <c:strCache>
                <c:ptCount val="1"/>
                <c:pt idx="0">
                  <c:v>Housing loans as % of GDP</c:v>
                </c:pt>
              </c:strCache>
            </c:strRef>
          </c:tx>
          <c:dPt>
            <c:idx val="1"/>
            <c:spPr>
              <a:solidFill>
                <a:schemeClr val="accent2"/>
              </a:solidFill>
            </c:spPr>
          </c:dPt>
          <c:cat>
            <c:strRef>
              <c:f>'Mortgage indebtedness'!$A$2:$A$11</c:f>
              <c:strCache>
                <c:ptCount val="10"/>
                <c:pt idx="0">
                  <c:v>Romania</c:v>
                </c:pt>
                <c:pt idx="1">
                  <c:v>Bulgaria</c:v>
                </c:pt>
                <c:pt idx="2">
                  <c:v>Hungary</c:v>
                </c:pt>
                <c:pt idx="3">
                  <c:v>Poland</c:v>
                </c:pt>
                <c:pt idx="4">
                  <c:v>Czech Republic</c:v>
                </c:pt>
                <c:pt idx="5">
                  <c:v>Lithuania</c:v>
                </c:pt>
                <c:pt idx="6">
                  <c:v>Latvia</c:v>
                </c:pt>
                <c:pt idx="7">
                  <c:v>Estonia</c:v>
                </c:pt>
                <c:pt idx="8">
                  <c:v>Sweden</c:v>
                </c:pt>
                <c:pt idx="9">
                  <c:v>UK</c:v>
                </c:pt>
              </c:strCache>
            </c:strRef>
          </c:cat>
          <c:val>
            <c:numRef>
              <c:f>'Mortgage indebtedness'!$B$2:$B$11</c:f>
              <c:numCache>
                <c:formatCode>0%</c:formatCode>
                <c:ptCount val="10"/>
                <c:pt idx="0">
                  <c:v>4.919340083473437E-2</c:v>
                </c:pt>
                <c:pt idx="1">
                  <c:v>0.12693052472488542</c:v>
                </c:pt>
                <c:pt idx="2">
                  <c:v>0.15791831433479331</c:v>
                </c:pt>
                <c:pt idx="3">
                  <c:v>0.16899131855476307</c:v>
                </c:pt>
                <c:pt idx="4">
                  <c:v>0.1940074733760051</c:v>
                </c:pt>
                <c:pt idx="5">
                  <c:v>0.22432086857040309</c:v>
                </c:pt>
                <c:pt idx="6">
                  <c:v>0.36232656279971887</c:v>
                </c:pt>
                <c:pt idx="7">
                  <c:v>0.44428259286234523</c:v>
                </c:pt>
                <c:pt idx="8">
                  <c:v>0.52695055071021957</c:v>
                </c:pt>
                <c:pt idx="9">
                  <c:v>0.63295241774936151</c:v>
                </c:pt>
              </c:numCache>
            </c:numRef>
          </c:val>
        </c:ser>
        <c:axId val="64108800"/>
        <c:axId val="64122880"/>
      </c:barChart>
      <c:catAx>
        <c:axId val="64108800"/>
        <c:scaling>
          <c:orientation val="minMax"/>
        </c:scaling>
        <c:axPos val="l"/>
        <c:tickLblPos val="nextTo"/>
        <c:crossAx val="64122880"/>
        <c:crosses val="autoZero"/>
        <c:auto val="1"/>
        <c:lblAlgn val="ctr"/>
        <c:lblOffset val="100"/>
      </c:catAx>
      <c:valAx>
        <c:axId val="64122880"/>
        <c:scaling>
          <c:orientation val="minMax"/>
        </c:scaling>
        <c:axPos val="b"/>
        <c:majorGridlines>
          <c:spPr>
            <a:ln>
              <a:solidFill>
                <a:srgbClr val="1F497D">
                  <a:lumMod val="60000"/>
                  <a:lumOff val="40000"/>
                </a:srgbClr>
              </a:solidFill>
            </a:ln>
          </c:spPr>
        </c:majorGridlines>
        <c:numFmt formatCode="0%" sourceLinked="1"/>
        <c:tickLblPos val="nextTo"/>
        <c:crossAx val="64108800"/>
        <c:crosses val="autoZero"/>
        <c:crossBetween val="between"/>
      </c:valAx>
    </c:plotArea>
    <c:plotVisOnly val="1"/>
  </c:chart>
  <c:txPr>
    <a:bodyPr/>
    <a:lstStyle/>
    <a:p>
      <a:pPr>
        <a:defRPr sz="1400" baseline="0"/>
      </a:pPr>
      <a:endParaRPr lang="bg-BG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bg-BG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'Area vs GDP'!$B$2</c:f>
              <c:strCache>
                <c:ptCount val="1"/>
                <c:pt idx="0">
                  <c:v>Average living area (square m)</c:v>
                </c:pt>
              </c:strCache>
            </c:strRef>
          </c:tx>
          <c:cat>
            <c:strRef>
              <c:f>'Area vs GDP'!$A$3:$A$20</c:f>
              <c:strCache>
                <c:ptCount val="18"/>
                <c:pt idx="0">
                  <c:v>Luxembourg</c:v>
                </c:pt>
                <c:pt idx="1">
                  <c:v>Norway</c:v>
                </c:pt>
                <c:pt idx="2">
                  <c:v>Denmark</c:v>
                </c:pt>
                <c:pt idx="3">
                  <c:v>Austria</c:v>
                </c:pt>
                <c:pt idx="4">
                  <c:v>Sweden</c:v>
                </c:pt>
                <c:pt idx="5">
                  <c:v>Spain</c:v>
                </c:pt>
                <c:pt idx="6">
                  <c:v>Belgium</c:v>
                </c:pt>
                <c:pt idx="7">
                  <c:v>Greece</c:v>
                </c:pt>
                <c:pt idx="8">
                  <c:v>Slovenia</c:v>
                </c:pt>
                <c:pt idx="9">
                  <c:v>Estonia</c:v>
                </c:pt>
                <c:pt idx="10">
                  <c:v>Poland</c:v>
                </c:pt>
                <c:pt idx="11">
                  <c:v>Lithuania</c:v>
                </c:pt>
                <c:pt idx="12">
                  <c:v>Hungary</c:v>
                </c:pt>
                <c:pt idx="13">
                  <c:v>Czech Republic</c:v>
                </c:pt>
                <c:pt idx="14">
                  <c:v>Bulgaria</c:v>
                </c:pt>
                <c:pt idx="15">
                  <c:v>Slovakia</c:v>
                </c:pt>
                <c:pt idx="16">
                  <c:v>Latvia</c:v>
                </c:pt>
                <c:pt idx="17">
                  <c:v>Romania</c:v>
                </c:pt>
              </c:strCache>
            </c:strRef>
          </c:cat>
          <c:val>
            <c:numRef>
              <c:f>'Area vs GDP'!$B$3:$B$20</c:f>
              <c:numCache>
                <c:formatCode>0.0</c:formatCode>
                <c:ptCount val="18"/>
                <c:pt idx="0">
                  <c:v>65.900000000000006</c:v>
                </c:pt>
                <c:pt idx="1">
                  <c:v>53</c:v>
                </c:pt>
                <c:pt idx="2">
                  <c:v>53</c:v>
                </c:pt>
                <c:pt idx="3">
                  <c:v>50.37</c:v>
                </c:pt>
                <c:pt idx="4">
                  <c:v>43.6</c:v>
                </c:pt>
                <c:pt idx="5">
                  <c:v>36.370000000000005</c:v>
                </c:pt>
                <c:pt idx="6">
                  <c:v>33.700000000000003</c:v>
                </c:pt>
                <c:pt idx="7">
                  <c:v>32.03</c:v>
                </c:pt>
                <c:pt idx="8">
                  <c:v>26.3</c:v>
                </c:pt>
                <c:pt idx="9">
                  <c:v>24</c:v>
                </c:pt>
                <c:pt idx="10">
                  <c:v>22.9</c:v>
                </c:pt>
                <c:pt idx="11">
                  <c:v>21</c:v>
                </c:pt>
                <c:pt idx="12">
                  <c:v>20</c:v>
                </c:pt>
                <c:pt idx="13">
                  <c:v>19</c:v>
                </c:pt>
                <c:pt idx="14">
                  <c:v>17.899999999999999</c:v>
                </c:pt>
                <c:pt idx="15">
                  <c:v>17.600000000000001</c:v>
                </c:pt>
                <c:pt idx="16">
                  <c:v>15.3</c:v>
                </c:pt>
                <c:pt idx="17">
                  <c:v>14.09</c:v>
                </c:pt>
              </c:numCache>
            </c:numRef>
          </c:val>
        </c:ser>
        <c:axId val="64161664"/>
        <c:axId val="64160128"/>
      </c:barChart>
      <c:lineChart>
        <c:grouping val="standard"/>
        <c:ser>
          <c:idx val="1"/>
          <c:order val="1"/>
          <c:tx>
            <c:strRef>
              <c:f>'Area vs GDP'!$C$2</c:f>
              <c:strCache>
                <c:ptCount val="1"/>
                <c:pt idx="0">
                  <c:v>GDP as % of EU-27 (PPS per capita)</c:v>
                </c:pt>
              </c:strCache>
            </c:strRef>
          </c:tx>
          <c:cat>
            <c:strRef>
              <c:f>'Area vs GDP'!$A$3:$A$20</c:f>
              <c:strCache>
                <c:ptCount val="18"/>
                <c:pt idx="0">
                  <c:v>Luxembourg</c:v>
                </c:pt>
                <c:pt idx="1">
                  <c:v>Norway</c:v>
                </c:pt>
                <c:pt idx="2">
                  <c:v>Denmark</c:v>
                </c:pt>
                <c:pt idx="3">
                  <c:v>Austria</c:v>
                </c:pt>
                <c:pt idx="4">
                  <c:v>Sweden</c:v>
                </c:pt>
                <c:pt idx="5">
                  <c:v>Spain</c:v>
                </c:pt>
                <c:pt idx="6">
                  <c:v>Belgium</c:v>
                </c:pt>
                <c:pt idx="7">
                  <c:v>Greece</c:v>
                </c:pt>
                <c:pt idx="8">
                  <c:v>Slovenia</c:v>
                </c:pt>
                <c:pt idx="9">
                  <c:v>Estonia</c:v>
                </c:pt>
                <c:pt idx="10">
                  <c:v>Poland</c:v>
                </c:pt>
                <c:pt idx="11">
                  <c:v>Lithuania</c:v>
                </c:pt>
                <c:pt idx="12">
                  <c:v>Hungary</c:v>
                </c:pt>
                <c:pt idx="13">
                  <c:v>Czech Republic</c:v>
                </c:pt>
                <c:pt idx="14">
                  <c:v>Bulgaria</c:v>
                </c:pt>
                <c:pt idx="15">
                  <c:v>Slovakia</c:v>
                </c:pt>
                <c:pt idx="16">
                  <c:v>Latvia</c:v>
                </c:pt>
                <c:pt idx="17">
                  <c:v>Romania</c:v>
                </c:pt>
              </c:strCache>
            </c:strRef>
          </c:cat>
          <c:val>
            <c:numRef>
              <c:f>'Area vs GDP'!$C$3:$C$20</c:f>
              <c:numCache>
                <c:formatCode>General</c:formatCode>
                <c:ptCount val="18"/>
                <c:pt idx="0">
                  <c:v>276</c:v>
                </c:pt>
                <c:pt idx="1">
                  <c:v>191</c:v>
                </c:pt>
                <c:pt idx="2">
                  <c:v>120</c:v>
                </c:pt>
                <c:pt idx="3">
                  <c:v>124</c:v>
                </c:pt>
                <c:pt idx="4">
                  <c:v>120</c:v>
                </c:pt>
                <c:pt idx="5">
                  <c:v>103</c:v>
                </c:pt>
                <c:pt idx="6">
                  <c:v>115</c:v>
                </c:pt>
                <c:pt idx="7">
                  <c:v>94</c:v>
                </c:pt>
                <c:pt idx="8">
                  <c:v>91</c:v>
                </c:pt>
                <c:pt idx="9">
                  <c:v>67</c:v>
                </c:pt>
                <c:pt idx="10">
                  <c:v>56</c:v>
                </c:pt>
                <c:pt idx="11">
                  <c:v>62</c:v>
                </c:pt>
                <c:pt idx="12">
                  <c:v>64</c:v>
                </c:pt>
                <c:pt idx="13">
                  <c:v>80</c:v>
                </c:pt>
                <c:pt idx="14">
                  <c:v>41</c:v>
                </c:pt>
                <c:pt idx="15">
                  <c:v>72</c:v>
                </c:pt>
                <c:pt idx="16">
                  <c:v>57</c:v>
                </c:pt>
                <c:pt idx="17">
                  <c:v>42</c:v>
                </c:pt>
              </c:numCache>
            </c:numRef>
          </c:val>
        </c:ser>
        <c:marker val="1"/>
        <c:axId val="64152704"/>
        <c:axId val="64154240"/>
      </c:lineChart>
      <c:catAx>
        <c:axId val="64152704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bg-BG"/>
          </a:p>
        </c:txPr>
        <c:crossAx val="64154240"/>
        <c:crosses val="autoZero"/>
        <c:auto val="1"/>
        <c:lblAlgn val="ctr"/>
        <c:lblOffset val="100"/>
      </c:catAx>
      <c:valAx>
        <c:axId val="64154240"/>
        <c:scaling>
          <c:orientation val="minMax"/>
        </c:scaling>
        <c:axPos val="l"/>
        <c:majorGridlines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</c:majorGridlines>
        <c:numFmt formatCode="General" sourceLinked="1"/>
        <c:tickLblPos val="nextTo"/>
        <c:crossAx val="64152704"/>
        <c:crosses val="autoZero"/>
        <c:crossBetween val="between"/>
      </c:valAx>
      <c:valAx>
        <c:axId val="64160128"/>
        <c:scaling>
          <c:orientation val="minMax"/>
        </c:scaling>
        <c:axPos val="r"/>
        <c:numFmt formatCode="0.0" sourceLinked="1"/>
        <c:tickLblPos val="nextTo"/>
        <c:crossAx val="64161664"/>
        <c:crosses val="max"/>
        <c:crossBetween val="between"/>
      </c:valAx>
      <c:catAx>
        <c:axId val="64161664"/>
        <c:scaling>
          <c:orientation val="minMax"/>
        </c:scaling>
        <c:delete val="1"/>
        <c:axPos val="b"/>
        <c:tickLblPos val="nextTo"/>
        <c:crossAx val="64160128"/>
        <c:crosses val="autoZero"/>
        <c:auto val="1"/>
        <c:lblAlgn val="ctr"/>
        <c:lblOffset val="100"/>
      </c:catAx>
    </c:plotArea>
    <c:legend>
      <c:legendPos val="t"/>
      <c:layout>
        <c:manualLayout>
          <c:xMode val="edge"/>
          <c:yMode val="edge"/>
          <c:x val="0.28573020472523525"/>
          <c:y val="0.11892087071959202"/>
          <c:w val="0.35211594971606597"/>
          <c:h val="0.10657586910063196"/>
        </c:manualLayout>
      </c:layout>
      <c:spPr>
        <a:solidFill>
          <a:schemeClr val="tx2">
            <a:lumMod val="20000"/>
            <a:lumOff val="80000"/>
          </a:schemeClr>
        </a:solidFill>
      </c:spPr>
    </c:legend>
    <c:plotVisOnly val="1"/>
    <c:dispBlanksAs val="gap"/>
  </c:chart>
  <c:txPr>
    <a:bodyPr/>
    <a:lstStyle/>
    <a:p>
      <a:pPr>
        <a:defRPr sz="1400" baseline="0"/>
      </a:pPr>
      <a:endParaRPr lang="bg-BG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0.73647</cdr:x>
      <cdr:y>0.31475</cdr:y>
    </cdr:from>
    <cdr:to>
      <cdr:x>0.82471</cdr:x>
      <cdr:y>0.3741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53621" y="1915948"/>
          <a:ext cx="821120" cy="3612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200" b="1"/>
            <a:t>Bulgaria</a:t>
          </a:r>
          <a:endParaRPr lang="bg-BG" sz="1200" b="1"/>
        </a:p>
      </cdr:txBody>
    </cdr:sp>
  </cdr:relSizeAnchor>
  <cdr:relSizeAnchor xmlns:cdr="http://schemas.openxmlformats.org/drawingml/2006/chartDrawing">
    <cdr:from>
      <cdr:x>0.76588</cdr:x>
      <cdr:y>0.3795</cdr:y>
    </cdr:from>
    <cdr:to>
      <cdr:x>0.78118</cdr:x>
      <cdr:y>0.61691</cdr:y>
    </cdr:to>
    <cdr:sp macro="" textlink="">
      <cdr:nvSpPr>
        <cdr:cNvPr id="3" name="Down Arrow 2"/>
        <cdr:cNvSpPr/>
      </cdr:nvSpPr>
      <cdr:spPr>
        <a:xfrm xmlns:a="http://schemas.openxmlformats.org/drawingml/2006/main">
          <a:off x="7127327" y="2310086"/>
          <a:ext cx="142327" cy="1445172"/>
        </a:xfrm>
        <a:prstGeom xmlns:a="http://schemas.openxmlformats.org/drawingml/2006/main" prst="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bg-BG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BBF5E-446E-4AC4-B403-C711F69D0FF1}" type="datetimeFigureOut">
              <a:rPr lang="bg-BG" smtClean="0"/>
              <a:pPr/>
              <a:t>19.5.2010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99C5-3883-4D6B-A874-4D5F8BBA0969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watchbulgaria.com/" TargetMode="External"/><Relationship Id="rId2" Type="http://schemas.openxmlformats.org/officeDocument/2006/relationships/hyperlink" Target="mailto:bogdanov@iwatchbulgaria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428736"/>
            <a:ext cx="7772400" cy="1470025"/>
          </a:xfrm>
        </p:spPr>
        <p:txBody>
          <a:bodyPr/>
          <a:lstStyle/>
          <a:p>
            <a:r>
              <a:rPr lang="en-US" dirty="0" smtClean="0"/>
              <a:t>Residential housing market and economic fundamentals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Latchezar Bogdanov</a:t>
            </a:r>
          </a:p>
          <a:p>
            <a:r>
              <a:rPr lang="en-US" sz="2400" dirty="0" smtClean="0"/>
              <a:t>Industry Watch</a:t>
            </a:r>
          </a:p>
          <a:p>
            <a:r>
              <a:rPr lang="en-US" sz="2400" dirty="0" smtClean="0"/>
              <a:t>www.iwatchbulgaria.com</a:t>
            </a:r>
            <a:endParaRPr lang="bg-BG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428605"/>
            <a:ext cx="7772400" cy="928694"/>
          </a:xfrm>
        </p:spPr>
        <p:txBody>
          <a:bodyPr>
            <a:normAutofit/>
          </a:bodyPr>
          <a:lstStyle/>
          <a:p>
            <a:r>
              <a:rPr lang="en-US" dirty="0" smtClean="0"/>
              <a:t>About Industry Watch</a:t>
            </a: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00174"/>
            <a:ext cx="6400800" cy="4138626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Private independent research and consulting company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Regular reports on economic developments with special focus on finance industry and real estate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Sector research at request</a:t>
            </a:r>
            <a:endParaRPr lang="bg-BG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621508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Sofia, May 19, 2010	 					Industry Watch</a:t>
            </a:r>
            <a:endParaRPr lang="bg-B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428605"/>
            <a:ext cx="7772400" cy="92869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Economic convergence 2000-2008</a:t>
            </a:r>
            <a:endParaRPr lang="bg-BG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621508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Sofia, May 19, 2010	 					Industry Watch</a:t>
            </a:r>
            <a:endParaRPr lang="bg-BG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071538" y="1643050"/>
          <a:ext cx="7143800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621508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Sofia, May 19, 2010	 					Industry Watch</a:t>
            </a:r>
            <a:endParaRPr lang="bg-BG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71472" y="928670"/>
          <a:ext cx="8224917" cy="5186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14348" y="285727"/>
            <a:ext cx="7772400" cy="714381"/>
          </a:xfrm>
        </p:spPr>
        <p:txBody>
          <a:bodyPr>
            <a:normAutofit/>
          </a:bodyPr>
          <a:lstStyle/>
          <a:p>
            <a:r>
              <a:rPr lang="en-US" sz="3400" dirty="0" smtClean="0"/>
              <a:t>Value added and employment growth</a:t>
            </a:r>
            <a:endParaRPr lang="bg-BG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621508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Sofia, May 19, 2010	 					Industry Watch</a:t>
            </a:r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14348" y="285727"/>
            <a:ext cx="7772400" cy="714381"/>
          </a:xfrm>
        </p:spPr>
        <p:txBody>
          <a:bodyPr>
            <a:normAutofit/>
          </a:bodyPr>
          <a:lstStyle/>
          <a:p>
            <a:r>
              <a:rPr lang="en-US" sz="3400" dirty="0" smtClean="0"/>
              <a:t>Investment </a:t>
            </a:r>
            <a:r>
              <a:rPr lang="en-US" sz="3400" dirty="0" err="1" smtClean="0"/>
              <a:t>vs</a:t>
            </a:r>
            <a:r>
              <a:rPr lang="en-US" sz="3400" dirty="0" smtClean="0"/>
              <a:t> consumption</a:t>
            </a:r>
            <a:endParaRPr lang="bg-BG" sz="3400" dirty="0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357158" y="1214422"/>
          <a:ext cx="8572528" cy="4977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621508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Sofia, May 19, 2010	 					Industry Watch</a:t>
            </a:r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14348" y="285727"/>
            <a:ext cx="7772400" cy="928695"/>
          </a:xfrm>
        </p:spPr>
        <p:txBody>
          <a:bodyPr>
            <a:normAutofit fontScale="90000"/>
          </a:bodyPr>
          <a:lstStyle/>
          <a:p>
            <a:r>
              <a:rPr lang="en-US" sz="3400" dirty="0" smtClean="0"/>
              <a:t>GDP, mortgage loans and housing prices</a:t>
            </a:r>
            <a:br>
              <a:rPr lang="en-US" sz="3400" dirty="0" smtClean="0"/>
            </a:br>
            <a:r>
              <a:rPr lang="en-US" sz="2700" dirty="0" smtClean="0"/>
              <a:t>(annual % change)</a:t>
            </a:r>
            <a:endParaRPr lang="bg-BG" sz="2700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357158" y="1000108"/>
          <a:ext cx="8582107" cy="5186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621508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Sofia, May 19, 2010	 					Industry Watch</a:t>
            </a:r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14348" y="285727"/>
            <a:ext cx="7772400" cy="714381"/>
          </a:xfrm>
        </p:spPr>
        <p:txBody>
          <a:bodyPr>
            <a:normAutofit/>
          </a:bodyPr>
          <a:lstStyle/>
          <a:p>
            <a:r>
              <a:rPr lang="en-US" sz="3400" dirty="0" smtClean="0"/>
              <a:t>Price change forecasting model</a:t>
            </a:r>
            <a:endParaRPr lang="bg-BG" sz="3400" dirty="0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00033" y="1214422"/>
          <a:ext cx="8215371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621508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Sofia, May 19, 2010	 					Industry Watch</a:t>
            </a:r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14348" y="285727"/>
            <a:ext cx="7772400" cy="714381"/>
          </a:xfrm>
        </p:spPr>
        <p:txBody>
          <a:bodyPr>
            <a:normAutofit/>
          </a:bodyPr>
          <a:lstStyle/>
          <a:p>
            <a:pPr>
              <a:defRPr sz="168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 smtClean="0">
                <a:solidFill>
                  <a:prstClr val="black"/>
                </a:solidFill>
              </a:rPr>
              <a:t>Household mortgage debt as </a:t>
            </a:r>
            <a:r>
              <a:rPr lang="en-US" sz="3600" b="1" dirty="0">
                <a:solidFill>
                  <a:prstClr val="black"/>
                </a:solidFill>
              </a:rPr>
              <a:t>% of GDP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28595" y="928670"/>
          <a:ext cx="8072495" cy="554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621508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Sofia, May 19, 2010	 					Industry Watch</a:t>
            </a:r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14348" y="285727"/>
            <a:ext cx="7772400" cy="714381"/>
          </a:xfrm>
        </p:spPr>
        <p:txBody>
          <a:bodyPr>
            <a:normAutofit/>
          </a:bodyPr>
          <a:lstStyle/>
          <a:p>
            <a:pPr>
              <a:defRPr sz="168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 smtClean="0">
                <a:solidFill>
                  <a:prstClr val="black"/>
                </a:solidFill>
              </a:rPr>
              <a:t>Income and living space per capita</a:t>
            </a:r>
            <a:endParaRPr lang="en-US" sz="3600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214282" y="1000108"/>
          <a:ext cx="8724983" cy="5258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6215082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Sofia, May 19, 2010	 					Industry Watch</a:t>
            </a:r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714348" y="285727"/>
            <a:ext cx="7772400" cy="4714909"/>
          </a:xfrm>
        </p:spPr>
        <p:txBody>
          <a:bodyPr>
            <a:normAutofit/>
          </a:bodyPr>
          <a:lstStyle/>
          <a:p>
            <a:pPr>
              <a:defRPr sz="168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 smtClean="0">
                <a:solidFill>
                  <a:prstClr val="black"/>
                </a:solidFill>
              </a:rPr>
              <a:t>Thank you!</a:t>
            </a:r>
            <a:br>
              <a:rPr lang="en-US" sz="3600" b="1" dirty="0" smtClean="0">
                <a:solidFill>
                  <a:prstClr val="black"/>
                </a:solidFill>
              </a:rPr>
            </a:br>
            <a:r>
              <a:rPr lang="en-US" sz="3600" u="sng" dirty="0" smtClean="0">
                <a:solidFill>
                  <a:prstClr val="black"/>
                </a:solidFill>
                <a:hlinkClick r:id="rId2"/>
              </a:rPr>
              <a:t>bogdanov@iwatchbulgaria.com</a:t>
            </a:r>
            <a:r>
              <a:rPr lang="en-US" sz="3600" u="sng" dirty="0" smtClean="0">
                <a:solidFill>
                  <a:prstClr val="black"/>
                </a:solidFill>
              </a:rPr>
              <a:t/>
            </a:r>
            <a:br>
              <a:rPr lang="en-US" sz="3600" u="sng" dirty="0" smtClean="0">
                <a:solidFill>
                  <a:prstClr val="black"/>
                </a:solidFill>
              </a:rPr>
            </a:br>
            <a:r>
              <a:rPr lang="en-US" sz="3600" u="sng" dirty="0" smtClean="0">
                <a:solidFill>
                  <a:prstClr val="black"/>
                </a:solidFill>
                <a:hlinkClick r:id="rId3"/>
              </a:rPr>
              <a:t>www.iwatchbulgaria.com</a:t>
            </a:r>
            <a:r>
              <a:rPr lang="en-US" sz="3600" u="sng" dirty="0" smtClean="0">
                <a:solidFill>
                  <a:prstClr val="black"/>
                </a:solidFill>
              </a:rPr>
              <a:t> </a:t>
            </a:r>
            <a:endParaRPr lang="en-US" sz="3600" u="sng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166</Words>
  <Application>Microsoft Office PowerPoint</Application>
  <PresentationFormat>On-screen Show (4:3)</PresentationFormat>
  <Paragraphs>35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Residential housing market and economic fundamentals</vt:lpstr>
      <vt:lpstr>About Industry Watch</vt:lpstr>
      <vt:lpstr>Economic convergence 2000-2008</vt:lpstr>
      <vt:lpstr>Value added and employment growth</vt:lpstr>
      <vt:lpstr>Investment vs consumption</vt:lpstr>
      <vt:lpstr>GDP, mortgage loans and housing prices (annual % change)</vt:lpstr>
      <vt:lpstr>Price change forecasting model</vt:lpstr>
      <vt:lpstr>Household mortgage debt as % of GDP</vt:lpstr>
      <vt:lpstr>Income and living space per capita</vt:lpstr>
      <vt:lpstr>Thank you! bogdanov@iwatchbulgaria.com www.iwatchbulgaria.com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Residential housing market and economic fundamentals</dc:title>
  <dc:creator>xxx</dc:creator>
  <cp:lastModifiedBy>xxx</cp:lastModifiedBy>
  <cp:revision>24</cp:revision>
  <dcterms:created xsi:type="dcterms:W3CDTF">2010-05-18T08:34:09Z</dcterms:created>
  <dcterms:modified xsi:type="dcterms:W3CDTF">2010-05-19T05:35:00Z</dcterms:modified>
</cp:coreProperties>
</file>